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75" r:id="rId4"/>
  </p:sldMasterIdLst>
  <p:notesMasterIdLst>
    <p:notesMasterId r:id="rId61"/>
  </p:notesMasterIdLst>
  <p:handoutMasterIdLst>
    <p:handoutMasterId r:id="rId62"/>
  </p:handoutMasterIdLst>
  <p:sldIdLst>
    <p:sldId id="256" r:id="rId5"/>
    <p:sldId id="276" r:id="rId6"/>
    <p:sldId id="277" r:id="rId7"/>
    <p:sldId id="278" r:id="rId8"/>
    <p:sldId id="279" r:id="rId9"/>
    <p:sldId id="285" r:id="rId10"/>
    <p:sldId id="299" r:id="rId11"/>
    <p:sldId id="289" r:id="rId12"/>
    <p:sldId id="300" r:id="rId13"/>
    <p:sldId id="290" r:id="rId14"/>
    <p:sldId id="291" r:id="rId15"/>
    <p:sldId id="301" r:id="rId16"/>
    <p:sldId id="302" r:id="rId17"/>
    <p:sldId id="303" r:id="rId18"/>
    <p:sldId id="304" r:id="rId19"/>
    <p:sldId id="292" r:id="rId20"/>
    <p:sldId id="293" r:id="rId21"/>
    <p:sldId id="294" r:id="rId22"/>
    <p:sldId id="305" r:id="rId23"/>
    <p:sldId id="306" r:id="rId24"/>
    <p:sldId id="307" r:id="rId25"/>
    <p:sldId id="308" r:id="rId26"/>
    <p:sldId id="309" r:id="rId27"/>
    <p:sldId id="311" r:id="rId28"/>
    <p:sldId id="310" r:id="rId29"/>
    <p:sldId id="312" r:id="rId30"/>
    <p:sldId id="313" r:id="rId31"/>
    <p:sldId id="314" r:id="rId32"/>
    <p:sldId id="315" r:id="rId33"/>
    <p:sldId id="316" r:id="rId34"/>
    <p:sldId id="317" r:id="rId35"/>
    <p:sldId id="329" r:id="rId36"/>
    <p:sldId id="318" r:id="rId37"/>
    <p:sldId id="319" r:id="rId38"/>
    <p:sldId id="330" r:id="rId39"/>
    <p:sldId id="320" r:id="rId40"/>
    <p:sldId id="331" r:id="rId41"/>
    <p:sldId id="286" r:id="rId42"/>
    <p:sldId id="321" r:id="rId43"/>
    <p:sldId id="322" r:id="rId44"/>
    <p:sldId id="323" r:id="rId45"/>
    <p:sldId id="324" r:id="rId46"/>
    <p:sldId id="325" r:id="rId47"/>
    <p:sldId id="326" r:id="rId48"/>
    <p:sldId id="332" r:id="rId49"/>
    <p:sldId id="333" r:id="rId50"/>
    <p:sldId id="334" r:id="rId51"/>
    <p:sldId id="335" r:id="rId52"/>
    <p:sldId id="336" r:id="rId53"/>
    <p:sldId id="337" r:id="rId54"/>
    <p:sldId id="338" r:id="rId55"/>
    <p:sldId id="327" r:id="rId56"/>
    <p:sldId id="282" r:id="rId57"/>
    <p:sldId id="283" r:id="rId58"/>
    <p:sldId id="298" r:id="rId59"/>
    <p:sldId id="268" r:id="rId60"/>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 id="4" name="Mark Short" initials="MS" lastIdx="3" clrIdx="4">
    <p:extLst>
      <p:ext uri="{19B8F6BF-5375-455C-9EA6-DF929625EA0E}">
        <p15:presenceInfo xmlns:p15="http://schemas.microsoft.com/office/powerpoint/2012/main" userId="S-1-5-21-2127521184-1604012920-1887927527-22875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23" autoAdjust="0"/>
    <p:restoredTop sz="87295" autoAdjust="0"/>
  </p:normalViewPr>
  <p:slideViewPr>
    <p:cSldViewPr>
      <p:cViewPr varScale="1">
        <p:scale>
          <a:sx n="97" d="100"/>
          <a:sy n="97" d="100"/>
        </p:scale>
        <p:origin x="36" y="51"/>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showGuides="1">
      <p:cViewPr>
        <p:scale>
          <a:sx n="130" d="100"/>
          <a:sy n="130" d="100"/>
        </p:scale>
        <p:origin x="2922" y="-252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12/17/2019 8:52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3.png>
</file>

<file path=ppt/media/image14.png>
</file>

<file path=ppt/media/image15.png>
</file>

<file path=ppt/media/image16.png>
</file>

<file path=ppt/media/image17.png>
</file>

<file path=ppt/media/image18.tmp>
</file>

<file path=ppt/media/image19.png>
</file>

<file path=ppt/media/image2.jpg>
</file>

<file path=ppt/media/image20.png>
</file>

<file path=ppt/media/image21.tmp>
</file>

<file path=ppt/media/image2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12/17/2019 8:52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support.office.com/en-us/article/structural-navigation-and-performance-f163053f-8eca-4b9c-b973-36b395093b43"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myignite.techcommunity.microsoft.com/sessions/79164?source=sessions" TargetMode="External"/><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myignite.techcommunity.microsoft.com/sessions/81512?source=sessions" TargetMode="External"/><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3" Type="http://schemas.openxmlformats.org/officeDocument/2006/relationships/hyperlink" Target="https://myignite.techcommunity.microsoft.com/sessions/81512?source=sessions" TargetMode="External"/><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3" Type="http://schemas.openxmlformats.org/officeDocument/2006/relationships/hyperlink" Target="https://myignite.techcommunity.microsoft.com/sessions/81512?source=sessions" TargetMode="External"/><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support.office.com/en-us/article/use-the-page-diagnostics-tool-for-sharepoint-online-dbab2593-dc6a-40f7-adfe-031b9baa620f?ui=en-US&amp;rs=en-US&amp;ad=U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channel9.msdn.com/Events/Ignite/Microsoft-Ignite-Orlando-2017/BRK1005"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channel9.msdn.com/Events/Ignite/Microsoft-Ignite-Orlando-2017/BRK1005"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channel9.msdn.com/Events/Ignite/Microsoft-Ignite-Orlando-2017/BRK1005"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D0596E5-6523-4DD8-A9ED-0418BD42519C}" type="datetime8">
              <a:rPr lang="en-US" smtClean="0"/>
              <a:t>12/17/2019 8:52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5255321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https://docs.microsoft.com/fr-fr/office365/enterprise/azure-expressroute</a:t>
            </a:r>
          </a:p>
          <a:p>
            <a:r>
              <a:rPr lang="en-US" noProof="0" dirty="0"/>
              <a:t>Express Route is not a good idea in general for O365 scenarios. It can complexify many scenarios, with limited added value.</a:t>
            </a:r>
          </a:p>
          <a:p>
            <a:r>
              <a:rPr lang="en-US" noProof="0" dirty="0"/>
              <a:t>See https://docs.microsoft.com/fr-fr/azure/expressroute/expressroute-faqs for more on  ExpressRoute for Office 365</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5841586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https://docs.microsoft.com/en-us/office365/enterprise/use-office-365-cdn-with-spo</a:t>
            </a:r>
          </a:p>
          <a:p>
            <a:r>
              <a:rPr lang="en-US" dirty="0"/>
              <a:t>https://www.youtube.com/channel/UC_mKdhw-V6CeCM7gTo_Iy7w/search?query=cdn</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16336329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https://docs.microsoft.com/en-us/office365/enterprise/use-office-365-cdn-with-spo</a:t>
            </a:r>
          </a:p>
          <a:p>
            <a:r>
              <a:rPr lang="en-US" dirty="0"/>
              <a:t>https://www.youtube.com/channel/UC_mKdhw-V6CeCM7gTo_Iy7w/search?query=cdn</a:t>
            </a:r>
          </a:p>
          <a:p>
            <a:r>
              <a:rPr lang="en-US" dirty="0"/>
              <a:t>https://www.youtube.com/watch?v=DtnpVf1m7N4 – Why and How to Use CDNs</a:t>
            </a:r>
          </a:p>
          <a:p>
            <a:r>
              <a:rPr lang="en-US" dirty="0"/>
              <a:t>https://www.youtube.com/watch?v=gcVP8dbsjdM – Implementing CDNs</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31165936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https://docs.microsoft.com/en-us/office365/enterprise/use-office-365-cdn-with-spo</a:t>
            </a:r>
          </a:p>
          <a:p>
            <a:r>
              <a:rPr lang="en-US" dirty="0"/>
              <a:t>https://www.youtube.com/channel/UC_mKdhw-V6CeCM7gTo_Iy7w/search?query=cdn</a:t>
            </a:r>
          </a:p>
          <a:p>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40756341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https://docs.microsoft.com/en-us/office365/enterprise/use-office-365-cdn-with-spo</a:t>
            </a:r>
          </a:p>
          <a:p>
            <a:r>
              <a:rPr lang="en-US" dirty="0"/>
              <a:t>https://www.youtube.com/channel/UC_mKdhw-V6CeCM7gTo_Iy7w/search?query=cdn</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18035513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https://docs.microsoft.com/en-us/office365/enterprise/use-office-365-cdn-with-spo</a:t>
            </a:r>
          </a:p>
          <a:p>
            <a:r>
              <a:rPr lang="en-US" dirty="0"/>
              <a:t>https://www.youtube.com/channel/UC_mKdhw-V6CeCM7gTo_Iy7w/search?query=cdn</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3151346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https://docs.microsoft.com/en-us/office365/enterprise/use-office-365-cdn-with-spo</a:t>
            </a:r>
          </a:p>
          <a:p>
            <a:r>
              <a:rPr lang="en-US" dirty="0"/>
              <a:t>https://www.youtube.com/channel/UC_mKdhw-V6CeCM7gTo_Iy7w/search?query=cdn</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10429071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https://docs.microsoft.com/en-us/office365/enterprise/use-office-365-cdn-with-spo</a:t>
            </a:r>
          </a:p>
          <a:p>
            <a:r>
              <a:rPr lang="en-US" dirty="0"/>
              <a:t>https://www.youtube.com/channel/UC_mKdhw-V6CeCM7gTo_Iy7w/search?query=cdn</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1877891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https://docs.microsoft.com/en-us/office365/enterprise/use-office-365-cdn-with-spo</a:t>
            </a:r>
          </a:p>
          <a:p>
            <a:r>
              <a:rPr lang="en-US" dirty="0"/>
              <a:t>https://www.youtube.com/channel/UC_mKdhw-V6CeCM7gTo_Iy7w/search?query=cdn</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27463325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https://docs.microsoft.com/en-us/office365/enterprise/use-office-365-cdn-with-spo</a:t>
            </a:r>
          </a:p>
          <a:p>
            <a:r>
              <a:rPr lang="en-US" dirty="0"/>
              <a:t>https://www.youtube.com/channel/UC_mKdhw-V6CeCM7gTo_Iy7w/search?query=cdn</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20085367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987131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https://docs.microsoft.com/en-us/office365/enterprise/use-office-365-cdn-with-spo</a:t>
            </a:r>
          </a:p>
          <a:p>
            <a:r>
              <a:rPr lang="en-US" dirty="0"/>
              <a:t>https://www.youtube.com/channel/UC_mKdhw-V6CeCM7gTo_Iy7w/search?query=cdn</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20852611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https://docs.microsoft.com/en-us/office365/enterprise/use-office-365-cdn-with-spo</a:t>
            </a:r>
          </a:p>
          <a:p>
            <a:r>
              <a:rPr lang="en-US" dirty="0"/>
              <a:t>https://www.youtube.com/channel/UC_mKdhw-V6CeCM7gTo_Iy7w/search?query=cdn</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32784973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https://docs.microsoft.com/en-us/office365/enterprise/use-office-365-cdn-with-spo</a:t>
            </a:r>
          </a:p>
          <a:p>
            <a:r>
              <a:rPr lang="en-US" dirty="0"/>
              <a:t>https://www.youtube.com/channel/UC_mKdhw-V6CeCM7gTo_Iy7w/search?query=cdn</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18989918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900" kern="1200" noProof="0" dirty="0">
                <a:solidFill>
                  <a:schemeClr val="tx1"/>
                </a:solidFill>
                <a:latin typeface="Segoe UI" panose="020B0502040204020203" pitchFamily="34" charset="0"/>
                <a:ea typeface="+mn-ea"/>
                <a:cs typeface="Segoe UI" panose="020B0502040204020203" pitchFamily="34" charset="0"/>
              </a:rPr>
              <a:t>Notes:</a:t>
            </a:r>
          </a:p>
          <a:p>
            <a:r>
              <a:rPr lang="en-US" sz="900" kern="1200" noProof="0" dirty="0">
                <a:solidFill>
                  <a:schemeClr val="tx1"/>
                </a:solidFill>
                <a:effectLst/>
                <a:latin typeface="Segoe UI" panose="020B0502040204020203" pitchFamily="34" charset="0"/>
                <a:ea typeface="+mn-ea"/>
                <a:cs typeface="Segoe UI" panose="020B0502040204020203" pitchFamily="34" charset="0"/>
              </a:rPr>
              <a:t>Structured Navigation, like all of the Publishing Features, was built for an On-Premises deployment. The feature depends heavily on the Object Cache, which is a small, in-memory cache for objects such as Lists and Webs. It is highly efficient to serve requests from this cache, but incredibly expensive to cache new objects.</a:t>
            </a:r>
          </a:p>
          <a:p>
            <a:endParaRPr lang="en-US" sz="900" kern="1200" noProof="0" dirty="0">
              <a:solidFill>
                <a:schemeClr val="tx1"/>
              </a:solidFill>
              <a:effectLst/>
              <a:latin typeface="Segoe UI" panose="020B0502040204020203" pitchFamily="34" charset="0"/>
              <a:ea typeface="+mn-ea"/>
              <a:cs typeface="Segoe UI" panose="020B0502040204020203" pitchFamily="34" charset="0"/>
            </a:endParaRPr>
          </a:p>
          <a:p>
            <a:r>
              <a:rPr lang="en-US" sz="900" kern="1200" noProof="0" dirty="0">
                <a:solidFill>
                  <a:schemeClr val="tx1"/>
                </a:solidFill>
                <a:effectLst/>
                <a:latin typeface="Segoe UI" panose="020B0502040204020203" pitchFamily="34" charset="0"/>
                <a:ea typeface="+mn-ea"/>
                <a:cs typeface="Segoe UI" panose="020B0502040204020203" pitchFamily="34" charset="0"/>
              </a:rPr>
              <a:t>This caching is important to understand in this context, because Structured Navigation is built to iterate over a site collection to find pages and webs and display these items dynamically on the navigation controls. This iterative approach is incredibly expensive, even more so without the Object Cache, as it must be performed for every request. The costs of iteration are further increased as the structure grows more complex, and unique permissions are implemented. </a:t>
            </a:r>
          </a:p>
          <a:p>
            <a:endParaRPr lang="en-US" sz="900" kern="1200" noProof="0" dirty="0">
              <a:solidFill>
                <a:schemeClr val="tx1"/>
              </a:solidFill>
              <a:effectLst/>
              <a:latin typeface="Segoe UI" panose="020B0502040204020203" pitchFamily="34" charset="0"/>
              <a:ea typeface="+mn-ea"/>
              <a:cs typeface="Segoe UI" panose="020B0502040204020203" pitchFamily="34" charset="0"/>
            </a:endParaRPr>
          </a:p>
          <a:p>
            <a:r>
              <a:rPr lang="en-US" sz="900" kern="1200" noProof="0" dirty="0">
                <a:solidFill>
                  <a:schemeClr val="tx1"/>
                </a:solidFill>
                <a:effectLst/>
                <a:latin typeface="Segoe UI" panose="020B0502040204020203" pitchFamily="34" charset="0"/>
                <a:ea typeface="+mn-ea"/>
                <a:cs typeface="Segoe UI" panose="020B0502040204020203" pitchFamily="34" charset="0"/>
              </a:rPr>
              <a:t>There is no fix for Structured Navigation. The only options are to reduce the site's complexity, or to implement a different navigation solution.</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26649744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b="0" i="0" kern="1200" noProof="0" dirty="0">
                <a:solidFill>
                  <a:schemeClr val="tx1"/>
                </a:solidFill>
                <a:effectLst/>
                <a:latin typeface="Segoe UI" panose="020B0502040204020203" pitchFamily="34" charset="0"/>
                <a:ea typeface="+mn-ea"/>
                <a:cs typeface="Segoe UI" panose="020B0502040204020203" pitchFamily="34" charset="0"/>
              </a:rPr>
              <a:t>Structural navigation and performance: </a:t>
            </a:r>
            <a:r>
              <a:rPr lang="en-US" dirty="0">
                <a:hlinkClick r:id="rId3"/>
              </a:rPr>
              <a:t>https://support.office.com/en-us/article/structural-navigation-and-performance-f163053f-8eca-4b9c-b973-36b395093b43</a:t>
            </a:r>
            <a:endParaRPr lang="en-US" sz="900" b="0" i="0" kern="1200" noProof="0" dirty="0">
              <a:solidFill>
                <a:schemeClr val="tx1"/>
              </a:solidFill>
              <a:effectLst/>
              <a:latin typeface="Segoe UI" panose="020B0502040204020203" pitchFamily="34" charset="0"/>
              <a:ea typeface="+mn-ea"/>
              <a:cs typeface="Segoe UI" panose="020B0502040204020203" pitchFamily="34" charset="0"/>
            </a:endParaRP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4680257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kern="1200" noProof="0" dirty="0">
                <a:solidFill>
                  <a:schemeClr val="tx1"/>
                </a:solidFill>
                <a:effectLst/>
                <a:latin typeface="Segoe UI" panose="020B0502040204020203" pitchFamily="34" charset="0"/>
                <a:ea typeface="+mn-ea"/>
                <a:cs typeface="Segoe UI" panose="020B0502040204020203" pitchFamily="34" charset="0"/>
              </a:rPr>
              <a:t>https://docs.microsoft.com/en-us/sharepoint/administration/overview-of-managed-navigation</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420812184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kern="1200" noProof="0" dirty="0">
                <a:solidFill>
                  <a:schemeClr val="tx1"/>
                </a:solidFill>
                <a:effectLst/>
                <a:latin typeface="Segoe UI" panose="020B0502040204020203" pitchFamily="34" charset="0"/>
                <a:ea typeface="+mn-ea"/>
                <a:cs typeface="Segoe UI" panose="020B0502040204020203" pitchFamily="34" charset="0"/>
              </a:rPr>
              <a:t>https://docs.microsoft.com/en-us/sharepoint/administration/overview-of-managed-navigation</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4346019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kern="1200" noProof="0" dirty="0">
                <a:solidFill>
                  <a:schemeClr val="tx1"/>
                </a:solidFill>
                <a:effectLst/>
                <a:latin typeface="Segoe UI" panose="020B0502040204020203" pitchFamily="34" charset="0"/>
                <a:ea typeface="+mn-ea"/>
                <a:cs typeface="Segoe UI" panose="020B0502040204020203" pitchFamily="34" charset="0"/>
              </a:rPr>
              <a:t>https://support.office.com/en-us/article/Set-up-metadata-navigation-for-a-list-or-library-C222A75D-8B18-44E2-9ED8-7EE4E0D23CFC</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370524732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kern="1200" noProof="0" dirty="0">
                <a:solidFill>
                  <a:schemeClr val="tx1"/>
                </a:solidFill>
                <a:effectLst/>
                <a:latin typeface="Segoe UI" panose="020B0502040204020203" pitchFamily="34" charset="0"/>
                <a:ea typeface="+mn-ea"/>
                <a:cs typeface="Segoe UI" panose="020B0502040204020203" pitchFamily="34" charset="0"/>
              </a:rPr>
              <a:t>https://docs.microsoft.com/en-us/sharepoint/planning-hub-sites</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38</a:t>
            </a:fld>
            <a:endParaRPr lang="en-US" dirty="0"/>
          </a:p>
        </p:txBody>
      </p:sp>
    </p:spTree>
    <p:extLst>
      <p:ext uri="{BB962C8B-B14F-4D97-AF65-F5344CB8AC3E}">
        <p14:creationId xmlns:p14="http://schemas.microsoft.com/office/powerpoint/2010/main" val="26153689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Sharing Links (sharing through links) creates unique permission set that is not breakable. They also override broken permissions in a document library. Ex.: If you have a document library with broken permissions on many levels, the security descriptor created through Sharing Link will override the permission break and grant access to the items (and all future items) in the structure below.</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40</a:t>
            </a:fld>
            <a:endParaRPr lang="en-US" dirty="0"/>
          </a:p>
        </p:txBody>
      </p:sp>
    </p:spTree>
    <p:extLst>
      <p:ext uri="{BB962C8B-B14F-4D97-AF65-F5344CB8AC3E}">
        <p14:creationId xmlns:p14="http://schemas.microsoft.com/office/powerpoint/2010/main" val="27435492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The name of the game is to bring down SQL calls to the service.</a:t>
            </a:r>
          </a:p>
          <a:p>
            <a:r>
              <a:rPr lang="en-US" dirty="0"/>
              <a:t>What is important to remember when we are testing is the differences between Cold loading a page and Warm loading a page and mark down the metrics.</a:t>
            </a:r>
          </a:p>
          <a:p>
            <a:pPr lvl="1"/>
            <a:r>
              <a:rPr lang="en-US" dirty="0"/>
              <a:t>Cold load is a fresh instance of a user loading a page that has no browser caching. When this happens, there typically will be a bit more delay (depending on the resources on the page) and will generally need to make more calls to the service</a:t>
            </a:r>
          </a:p>
          <a:p>
            <a:pPr lvl="1"/>
            <a:r>
              <a:rPr lang="en-US" dirty="0"/>
              <a:t>Warm load would be considering the second load of the page once the items on the page are cached so you will see less calls to the service and could see increased speed. </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21151581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noProof="0" dirty="0">
                <a:solidFill>
                  <a:schemeClr val="tx1"/>
                </a:solidFill>
                <a:effectLst/>
                <a:latin typeface="Segoe UI" panose="020B0502040204020203" pitchFamily="34" charset="0"/>
                <a:ea typeface="+mn-ea"/>
                <a:cs typeface="Segoe UI" panose="020B0502040204020203" pitchFamily="34" charset="0"/>
              </a:rPr>
              <a:t>In terms of why this appears to be a performance difference in IE vs. Chrome is because, IE calculates the exact size of the elements before rendering (which appears to the user as a decrease in performance with large content) to make sure the content is rendered correctly. Whereas, in Chrome or Firefox, a different algorithm is used to render the content progressively before it has all been passed. </a:t>
            </a:r>
          </a:p>
          <a:p>
            <a:r>
              <a:rPr lang="en-US" sz="900" kern="1200" noProof="0" dirty="0">
                <a:solidFill>
                  <a:schemeClr val="tx1"/>
                </a:solidFill>
                <a:effectLst/>
                <a:latin typeface="Segoe UI" panose="020B0502040204020203" pitchFamily="34" charset="0"/>
                <a:ea typeface="+mn-ea"/>
                <a:cs typeface="Segoe UI" panose="020B0502040204020203" pitchFamily="34" charset="0"/>
              </a:rPr>
              <a:t>In the case of progressive rendering content, it can result in an experience where content is initially displayed and then moved as the browser progresses creating a clunky and poor-quality feel. </a:t>
            </a:r>
          </a:p>
          <a:p>
            <a:pPr marL="0" indent="0">
              <a:buNone/>
            </a:pPr>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42</a:t>
            </a:fld>
            <a:endParaRPr lang="en-US" dirty="0"/>
          </a:p>
        </p:txBody>
      </p:sp>
    </p:spTree>
    <p:extLst>
      <p:ext uri="{BB962C8B-B14F-4D97-AF65-F5344CB8AC3E}">
        <p14:creationId xmlns:p14="http://schemas.microsoft.com/office/powerpoint/2010/main" val="338848325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45</a:t>
            </a:fld>
            <a:endParaRPr lang="en-US" dirty="0"/>
          </a:p>
        </p:txBody>
      </p:sp>
    </p:spTree>
    <p:extLst>
      <p:ext uri="{BB962C8B-B14F-4D97-AF65-F5344CB8AC3E}">
        <p14:creationId xmlns:p14="http://schemas.microsoft.com/office/powerpoint/2010/main" val="10314905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https://docs.microsoft.com/en-us/previous-versions/msp-n-p/ff798420(v=pandp.10)</a:t>
            </a:r>
          </a:p>
          <a:p>
            <a:endParaRPr lang="LID4096"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46</a:t>
            </a:fld>
            <a:endParaRPr lang="en-US" dirty="0"/>
          </a:p>
        </p:txBody>
      </p:sp>
    </p:spTree>
    <p:extLst>
      <p:ext uri="{BB962C8B-B14F-4D97-AF65-F5344CB8AC3E}">
        <p14:creationId xmlns:p14="http://schemas.microsoft.com/office/powerpoint/2010/main" val="6247730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42" marR="0" lvl="0" indent="-171442" algn="l" defTabSz="914354" rtl="0" eaLnBrk="1" fontAlgn="auto" latinLnBrk="0" hangingPunct="1">
              <a:lnSpc>
                <a:spcPct val="114000"/>
              </a:lnSpc>
              <a:spcBef>
                <a:spcPts val="0"/>
              </a:spcBef>
              <a:spcAft>
                <a:spcPts val="0"/>
              </a:spcAft>
              <a:buClrTx/>
              <a:buSzPct val="116000"/>
              <a:buFont typeface="Arial" panose="020B0604020202020204" pitchFamily="34" charset="0"/>
              <a:buChar char="•"/>
              <a:tabLst/>
              <a:defRPr/>
            </a:pPr>
            <a:r>
              <a:rPr lang="en-US" dirty="0"/>
              <a:t>https://en.wikipedia.org/wiki/XMLHttpRequest</a:t>
            </a:r>
          </a:p>
          <a:p>
            <a:pPr marL="171442" marR="0" lvl="0" indent="-171442" algn="l" defTabSz="914354" rtl="0" eaLnBrk="1" fontAlgn="auto" latinLnBrk="0" hangingPunct="1">
              <a:lnSpc>
                <a:spcPct val="114000"/>
              </a:lnSpc>
              <a:spcBef>
                <a:spcPts val="0"/>
              </a:spcBef>
              <a:spcAft>
                <a:spcPts val="0"/>
              </a:spcAft>
              <a:buClrTx/>
              <a:buSzPct val="116000"/>
              <a:buFont typeface="Arial" panose="020B0604020202020204" pitchFamily="34" charset="0"/>
              <a:buChar char="•"/>
              <a:tabLst/>
              <a:defRPr/>
            </a:pPr>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47</a:t>
            </a:fld>
            <a:endParaRPr lang="en-US" dirty="0"/>
          </a:p>
        </p:txBody>
      </p:sp>
    </p:spTree>
    <p:extLst>
      <p:ext uri="{BB962C8B-B14F-4D97-AF65-F5344CB8AC3E}">
        <p14:creationId xmlns:p14="http://schemas.microsoft.com/office/powerpoint/2010/main" val="217702810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42" marR="0" lvl="0" indent="-171442" algn="l" defTabSz="914354" rtl="0" eaLnBrk="1" fontAlgn="auto" latinLnBrk="0" hangingPunct="1">
              <a:lnSpc>
                <a:spcPct val="114000"/>
              </a:lnSpc>
              <a:spcBef>
                <a:spcPts val="0"/>
              </a:spcBef>
              <a:spcAft>
                <a:spcPts val="0"/>
              </a:spcAft>
              <a:buClrTx/>
              <a:buSzPct val="116000"/>
              <a:buFont typeface="Arial" panose="020B0604020202020204" pitchFamily="34" charset="0"/>
              <a:buChar char="•"/>
              <a:tabLst/>
              <a:defRPr/>
            </a:pPr>
            <a:r>
              <a:rPr lang="en-US" dirty="0"/>
              <a:t>THR1017 - Stop doing these four things in SharePoint and start doing them in Azure</a:t>
            </a:r>
            <a:br>
              <a:rPr lang="en-US" dirty="0"/>
            </a:br>
            <a:r>
              <a:rPr lang="en-US" dirty="0">
                <a:hlinkClick r:id="rId3"/>
              </a:rPr>
              <a:t>https://myignite.techcommunity.microsoft.com/sessions/79164?source=sessions</a:t>
            </a:r>
            <a:endParaRPr lang="en-US" dirty="0"/>
          </a:p>
          <a:p>
            <a:pPr marL="171442" marR="0" lvl="0" indent="-171442" algn="l" defTabSz="914354" rtl="0" eaLnBrk="1" fontAlgn="auto" latinLnBrk="0" hangingPunct="1">
              <a:lnSpc>
                <a:spcPct val="114000"/>
              </a:lnSpc>
              <a:spcBef>
                <a:spcPts val="0"/>
              </a:spcBef>
              <a:spcAft>
                <a:spcPts val="0"/>
              </a:spcAft>
              <a:buClrTx/>
              <a:buSzPct val="116000"/>
              <a:buFont typeface="Arial" panose="020B0604020202020204" pitchFamily="34" charset="0"/>
              <a:buChar char="•"/>
              <a:tabLst/>
              <a:defRPr/>
            </a:pPr>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48</a:t>
            </a:fld>
            <a:endParaRPr lang="en-US" dirty="0"/>
          </a:p>
        </p:txBody>
      </p:sp>
    </p:spTree>
    <p:extLst>
      <p:ext uri="{BB962C8B-B14F-4D97-AF65-F5344CB8AC3E}">
        <p14:creationId xmlns:p14="http://schemas.microsoft.com/office/powerpoint/2010/main" val="69424809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effectLst/>
              </a:rPr>
              <a:t>Best practices for optimizing performance of SharePoint sites and portals in Microsoft 365</a:t>
            </a:r>
            <a:br>
              <a:rPr lang="en-US" dirty="0">
                <a:effectLst/>
              </a:rPr>
            </a:br>
            <a:r>
              <a:rPr lang="en-US" dirty="0">
                <a:hlinkClick r:id="rId3"/>
              </a:rPr>
              <a:t>https://myignite.techcommunity.microsoft.com/sessions/81512?source=sessions</a:t>
            </a:r>
            <a:endParaRPr lang="en-US" dirty="0"/>
          </a:p>
          <a:p>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49</a:t>
            </a:fld>
            <a:endParaRPr lang="en-US" dirty="0"/>
          </a:p>
        </p:txBody>
      </p:sp>
    </p:spTree>
    <p:extLst>
      <p:ext uri="{BB962C8B-B14F-4D97-AF65-F5344CB8AC3E}">
        <p14:creationId xmlns:p14="http://schemas.microsoft.com/office/powerpoint/2010/main" val="38380139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effectLst/>
              </a:rPr>
              <a:t>Best practices for optimizing performance of SharePoint sites and portals in Microsoft 365</a:t>
            </a:r>
            <a:br>
              <a:rPr lang="en-US" dirty="0">
                <a:effectLst/>
              </a:rPr>
            </a:br>
            <a:r>
              <a:rPr lang="en-US" dirty="0">
                <a:hlinkClick r:id="rId3"/>
              </a:rPr>
              <a:t>https://myignite.techcommunity.microsoft.com/sessions/81512?source=sessions</a:t>
            </a:r>
            <a:endParaRPr lang="en-US" dirty="0"/>
          </a:p>
          <a:p>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50</a:t>
            </a:fld>
            <a:endParaRPr lang="en-US" dirty="0"/>
          </a:p>
        </p:txBody>
      </p:sp>
    </p:spTree>
    <p:extLst>
      <p:ext uri="{BB962C8B-B14F-4D97-AF65-F5344CB8AC3E}">
        <p14:creationId xmlns:p14="http://schemas.microsoft.com/office/powerpoint/2010/main" val="156204033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effectLst/>
              </a:rPr>
              <a:t>Best practices for optimizing performance of SharePoint sites and portals in Microsoft 365</a:t>
            </a:r>
            <a:br>
              <a:rPr lang="en-US" dirty="0">
                <a:effectLst/>
              </a:rPr>
            </a:br>
            <a:r>
              <a:rPr lang="en-US" dirty="0">
                <a:hlinkClick r:id="rId3"/>
              </a:rPr>
              <a:t>https://myignite.techcommunity.microsoft.com/sessions/81512?source=sessions</a:t>
            </a:r>
            <a:endParaRPr lang="en-US" dirty="0"/>
          </a:p>
          <a:p>
            <a:endParaRPr lang="en-US"/>
          </a:p>
          <a:p>
            <a:endParaRPr lang="LID4096"/>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51</a:t>
            </a:fld>
            <a:endParaRPr lang="en-US" dirty="0"/>
          </a:p>
        </p:txBody>
      </p:sp>
    </p:spTree>
    <p:extLst>
      <p:ext uri="{BB962C8B-B14F-4D97-AF65-F5344CB8AC3E}">
        <p14:creationId xmlns:p14="http://schemas.microsoft.com/office/powerpoint/2010/main" val="149961126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answer these yet. Bring these up now so that the students can think about their answers after we run through the rest of the modules.</a:t>
            </a:r>
          </a:p>
          <a:p>
            <a:endParaRPr lang="en-US" dirty="0"/>
          </a:p>
          <a:p>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55</a:t>
            </a:fld>
            <a:endParaRPr lang="en-US" dirty="0"/>
          </a:p>
        </p:txBody>
      </p:sp>
    </p:spTree>
    <p:extLst>
      <p:ext uri="{BB962C8B-B14F-4D97-AF65-F5344CB8AC3E}">
        <p14:creationId xmlns:p14="http://schemas.microsoft.com/office/powerpoint/2010/main" val="12000890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D3E44BDE-2AB0-49D2-8E67-B5D3E7155170}" type="datetime8">
              <a:rPr lang="en-US" smtClean="0">
                <a:solidFill>
                  <a:prstClr val="black"/>
                </a:solidFill>
              </a:rPr>
              <a:t>12/17/2019 8:52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56</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42" marR="0" lvl="0" indent="-171442" algn="l" defTabSz="914354" rtl="0" eaLnBrk="1" fontAlgn="auto" latinLnBrk="0" hangingPunct="1">
              <a:lnSpc>
                <a:spcPct val="114000"/>
              </a:lnSpc>
              <a:spcBef>
                <a:spcPts val="0"/>
              </a:spcBef>
              <a:spcAft>
                <a:spcPts val="0"/>
              </a:spcAft>
              <a:buClrTx/>
              <a:buSzPct val="116000"/>
              <a:buFont typeface="Arial" panose="020B0604020202020204" pitchFamily="34" charset="0"/>
              <a:buChar char="•"/>
              <a:tabLst/>
              <a:defRPr/>
            </a:pPr>
            <a:r>
              <a:rPr lang="en-US" sz="900" kern="1200" noProof="0" dirty="0">
                <a:solidFill>
                  <a:schemeClr val="tx1"/>
                </a:solidFill>
                <a:effectLst/>
                <a:latin typeface="Segoe UI" panose="020B0502040204020203" pitchFamily="34" charset="0"/>
                <a:ea typeface="+mn-ea"/>
                <a:cs typeface="Segoe UI" panose="020B0502040204020203" pitchFamily="34" charset="0"/>
              </a:rPr>
              <a:t>The tool is publicly documented at : </a:t>
            </a:r>
            <a:r>
              <a:rPr lang="en-US" sz="900" u="sng" kern="1200" noProof="0" dirty="0">
                <a:solidFill>
                  <a:schemeClr val="tx1"/>
                </a:solidFill>
                <a:effectLst/>
                <a:latin typeface="Segoe UI" panose="020B0502040204020203" pitchFamily="34" charset="0"/>
                <a:ea typeface="+mn-ea"/>
                <a:cs typeface="Segoe UI" panose="020B0502040204020203" pitchFamily="34" charset="0"/>
                <a:hlinkClick r:id="rId3"/>
              </a:rPr>
              <a:t>https://support.office.com/en-us/article/use-the-page-diagnostics-tool-for-sharepoint-online-dbab2593-dc6a-40f7-adfe-031b9baa620f?ui=en-US&amp;rs=en-US&amp;ad=US</a:t>
            </a:r>
            <a:endParaRPr lang="en-US" sz="900" kern="1200" noProof="0" dirty="0">
              <a:solidFill>
                <a:schemeClr val="tx1"/>
              </a:solidFill>
              <a:effectLst/>
              <a:latin typeface="Segoe UI" panose="020B0502040204020203" pitchFamily="34" charset="0"/>
              <a:ea typeface="+mn-ea"/>
              <a:cs typeface="Segoe UI" panose="020B0502040204020203" pitchFamily="34" charset="0"/>
            </a:endParaRPr>
          </a:p>
          <a:p>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8836292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fr-FR" dirty="0"/>
              <a:t>https://news.microsoft.com/europe/2017/09/22/a-cable-stretching-4000-miles-between-the-us-and-spain-is-the-key-to-a-high-speed-future/</a:t>
            </a:r>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9857130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u="sng" kern="1200" noProof="0" dirty="0">
                <a:solidFill>
                  <a:schemeClr val="tx1"/>
                </a:solidFill>
                <a:effectLst/>
                <a:latin typeface="Segoe UI" panose="020B0502040204020203" pitchFamily="34" charset="0"/>
                <a:ea typeface="+mn-ea"/>
                <a:cs typeface="Segoe UI" panose="020B0502040204020203" pitchFamily="34" charset="0"/>
                <a:hlinkClick r:id="rId3"/>
              </a:rPr>
              <a:t>More details on Azure Front Door: </a:t>
            </a:r>
          </a:p>
          <a:p>
            <a:r>
              <a:rPr lang="en-US" sz="900" b="0" u="sng" kern="1200" noProof="0" dirty="0">
                <a:solidFill>
                  <a:schemeClr val="tx1"/>
                </a:solidFill>
                <a:effectLst/>
                <a:latin typeface="Segoe UI" panose="020B0502040204020203" pitchFamily="34" charset="0"/>
                <a:ea typeface="+mn-ea"/>
                <a:cs typeface="Segoe UI" panose="020B0502040204020203" pitchFamily="34" charset="0"/>
                <a:hlinkClick r:id="rId3"/>
              </a:rPr>
              <a:t>https://docs.microsoft.com/en-us/azure/frontdoor/front-door-overview</a:t>
            </a:r>
          </a:p>
          <a:p>
            <a:endParaRPr lang="en-US" sz="900" b="0" u="sng" kern="1200" noProof="0" dirty="0">
              <a:solidFill>
                <a:schemeClr val="tx1"/>
              </a:solidFill>
              <a:effectLst/>
              <a:latin typeface="Segoe UI" panose="020B0502040204020203" pitchFamily="34" charset="0"/>
              <a:ea typeface="+mn-ea"/>
              <a:cs typeface="Segoe UI" panose="020B0502040204020203" pitchFamily="34" charset="0"/>
              <a:hlinkClick r:id="rId3"/>
            </a:endParaRPr>
          </a:p>
          <a:p>
            <a:r>
              <a:rPr lang="en-US" sz="900" b="0" u="sng" kern="1200" noProof="0" dirty="0">
                <a:solidFill>
                  <a:schemeClr val="tx1"/>
                </a:solidFill>
                <a:effectLst/>
                <a:latin typeface="Segoe UI" panose="020B0502040204020203" pitchFamily="34" charset="0"/>
                <a:ea typeface="+mn-ea"/>
                <a:cs typeface="Segoe UI" panose="020B0502040204020203" pitchFamily="34" charset="0"/>
                <a:hlinkClick r:id="rId3"/>
              </a:rPr>
              <a:t>https://channel9.msdn.com/Events/Ignite/Microsoft-Ignite-Orlando-2017/BRK1005</a:t>
            </a:r>
            <a:endParaRPr lang="en-US" b="0"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6900880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u="none" kern="1200" noProof="0" dirty="0">
                <a:solidFill>
                  <a:schemeClr val="tx1">
                    <a:lumMod val="50000"/>
                  </a:schemeClr>
                </a:solidFill>
                <a:effectLst/>
                <a:latin typeface="Segoe UI" panose="020B0502040204020203" pitchFamily="34" charset="0"/>
                <a:ea typeface="+mn-ea"/>
                <a:cs typeface="Segoe UI" panose="020B0502040204020203" pitchFamily="34" charset="0"/>
                <a:hlinkClick r:id="rId3">
                  <a:extLst>
                    <a:ext uri="{A12FA001-AC4F-418D-AE19-62706E023703}">
                      <ahyp:hlinkClr xmlns:ahyp="http://schemas.microsoft.com/office/drawing/2018/hyperlinkcolor" val="tx"/>
                    </a:ext>
                  </a:extLst>
                </a:hlinkClick>
              </a:rPr>
              <a:t>Optional slide</a:t>
            </a:r>
          </a:p>
          <a:p>
            <a:r>
              <a:rPr lang="en-US" sz="900" b="1" u="sng" kern="1200" noProof="0" dirty="0">
                <a:solidFill>
                  <a:schemeClr val="tx1"/>
                </a:solidFill>
                <a:effectLst/>
                <a:latin typeface="Segoe UI" panose="020B0502040204020203" pitchFamily="34" charset="0"/>
                <a:ea typeface="+mn-ea"/>
                <a:cs typeface="Segoe UI" panose="020B0502040204020203" pitchFamily="34" charset="0"/>
                <a:hlinkClick r:id="rId3">
                  <a:extLst>
                    <a:ext uri="{A12FA001-AC4F-418D-AE19-62706E023703}">
                      <ahyp:hlinkClr xmlns:ahyp="http://schemas.microsoft.com/office/drawing/2018/hyperlinkcolor" val="tx"/>
                    </a:ext>
                  </a:extLst>
                </a:hlinkClick>
              </a:rPr>
              <a:t>https://channel9.msdn.com/Events/Ignite/Microsoft-Ignite-Orlando-2017/BRK1005</a:t>
            </a:r>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8610926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42" marR="0" lvl="0" indent="-171442" algn="l" defTabSz="914354" rtl="0" eaLnBrk="1" fontAlgn="auto" latinLnBrk="0" hangingPunct="1">
              <a:lnSpc>
                <a:spcPct val="114000"/>
              </a:lnSpc>
              <a:spcBef>
                <a:spcPts val="0"/>
              </a:spcBef>
              <a:spcAft>
                <a:spcPts val="0"/>
              </a:spcAft>
              <a:buClrTx/>
              <a:buSzPct val="116000"/>
              <a:buFont typeface="Arial" panose="020B0604020202020204" pitchFamily="34" charset="0"/>
              <a:buChar char="•"/>
              <a:tabLst/>
              <a:defRPr/>
            </a:pPr>
            <a:r>
              <a:rPr lang="en-US" sz="900" b="0" u="none" kern="1200" noProof="0" dirty="0">
                <a:solidFill>
                  <a:schemeClr val="tx1">
                    <a:lumMod val="50000"/>
                  </a:schemeClr>
                </a:solidFill>
                <a:effectLst/>
                <a:latin typeface="Segoe UI" panose="020B0502040204020203" pitchFamily="34" charset="0"/>
                <a:ea typeface="+mn-ea"/>
                <a:cs typeface="Segoe UI" panose="020B0502040204020203" pitchFamily="34" charset="0"/>
                <a:hlinkClick r:id="rId3">
                  <a:extLst>
                    <a:ext uri="{A12FA001-AC4F-418D-AE19-62706E023703}">
                      <ahyp:hlinkClr xmlns:ahyp="http://schemas.microsoft.com/office/drawing/2018/hyperlinkcolor" val="tx"/>
                    </a:ext>
                  </a:extLst>
                </a:hlinkClick>
              </a:rPr>
              <a:t>Optional slide</a:t>
            </a:r>
          </a:p>
          <a:p>
            <a:r>
              <a:rPr lang="en-US" sz="900" b="1" u="sng" kern="1200" noProof="0" dirty="0">
                <a:solidFill>
                  <a:schemeClr val="tx1"/>
                </a:solidFill>
                <a:effectLst/>
                <a:latin typeface="Segoe UI" panose="020B0502040204020203" pitchFamily="34" charset="0"/>
                <a:ea typeface="+mn-ea"/>
                <a:cs typeface="Segoe UI" panose="020B0502040204020203" pitchFamily="34" charset="0"/>
                <a:hlinkClick r:id="rId3"/>
              </a:rPr>
              <a:t>https://channel9.msdn.com/Events/Ignite/Microsoft-Ignite-Orlando-2017/BRK1005</a:t>
            </a:r>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7893643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Optional Slide</a:t>
            </a:r>
          </a:p>
          <a:p>
            <a:r>
              <a:rPr lang="en-US" dirty="0"/>
              <a:t>https://docs.microsoft.com/en-us/azure/expressroute/expressroute-introduction</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26318524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0"/>
            <a:ext cx="12434704" cy="6994521"/>
          </a:xfrm>
          <a:prstGeom prst="rect">
            <a:avLst/>
          </a:prstGeom>
        </p:spPr>
      </p:pic>
      <p:sp>
        <p:nvSpPr>
          <p:cNvPr id="2" name="Rectangle 1"/>
          <p:cNvSpPr/>
          <p:nvPr userDrawn="1"/>
        </p:nvSpPr>
        <p:spPr bwMode="auto">
          <a:xfrm>
            <a:off x="274702" y="2119178"/>
            <a:ext cx="6400800"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320" y="2119177"/>
            <a:ext cx="6402388" cy="3664085"/>
          </a:xfrm>
          <a:noFill/>
        </p:spPr>
        <p:txBody>
          <a:bodyPr lIns="146304" tIns="91440" rIns="146304" bIns="91440" anchor="t" anchorCtr="0">
            <a:noAutofit/>
          </a:bodyPr>
          <a:lstStyle>
            <a:lvl1pPr>
              <a:defRPr sz="4000" spc="-100" baseline="0">
                <a:gradFill>
                  <a:gsLst>
                    <a:gs pos="57576">
                      <a:srgbClr val="FFFFFF"/>
                    </a:gs>
                    <a:gs pos="35000">
                      <a:srgbClr val="FFFFFF"/>
                    </a:gs>
                  </a:gsLst>
                  <a:lin ang="5400000" scaled="0"/>
                </a:gradFill>
                <a:latin typeface="+mj-lt"/>
              </a:defRPr>
            </a:lvl1pPr>
          </a:lstStyle>
          <a:p>
            <a:br>
              <a:rPr lang="en-US" sz="4000" dirty="0">
                <a:latin typeface="+mj-lt"/>
              </a:rPr>
            </a:br>
            <a:r>
              <a:rPr lang="en-US" sz="4000" dirty="0">
                <a:latin typeface="+mj-lt"/>
              </a:rPr>
              <a:t>&lt;&lt;Module Title&gt;&gt;</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479425"/>
            <a:ext cx="1828800" cy="391754"/>
          </a:xfrm>
          <a:prstGeom prst="rect">
            <a:avLst/>
          </a:prstGeom>
        </p:spPr>
      </p:pic>
      <p:sp>
        <p:nvSpPr>
          <p:cNvPr id="10" name="Text Placeholder 2"/>
          <p:cNvSpPr txBox="1">
            <a:spLocks/>
          </p:cNvSpPr>
          <p:nvPr userDrawn="1"/>
        </p:nvSpPr>
        <p:spPr bwMode="auto">
          <a:xfrm>
            <a:off x="278781" y="6240432"/>
            <a:ext cx="3017487" cy="548634"/>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Services</a:t>
            </a:r>
            <a:endParaRPr lang="en-US" sz="2400" dirty="0">
              <a:latin typeface="Segoe UI"/>
            </a:endParaRPr>
          </a:p>
        </p:txBody>
      </p:sp>
    </p:spTree>
    <p:extLst>
      <p:ext uri="{BB962C8B-B14F-4D97-AF65-F5344CB8AC3E}">
        <p14:creationId xmlns:p14="http://schemas.microsoft.com/office/powerpoint/2010/main" val="10801598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esson content V5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5" name="Picture Placeholder 4">
            <a:extLst>
              <a:ext uri="{FF2B5EF4-FFF2-40B4-BE49-F238E27FC236}">
                <a16:creationId xmlns:a16="http://schemas.microsoft.com/office/drawing/2014/main" id="{4C4CCE46-6C48-4C12-BA5E-A467C5ACBEEF}"/>
              </a:ext>
            </a:extLst>
          </p:cNvPr>
          <p:cNvSpPr>
            <a:spLocks noGrp="1"/>
          </p:cNvSpPr>
          <p:nvPr>
            <p:ph type="pic" sz="quarter" idx="11" hasCustomPrompt="1"/>
          </p:nvPr>
        </p:nvSpPr>
        <p:spPr>
          <a:xfrm>
            <a:off x="6218236" y="1212850"/>
            <a:ext cx="5943601" cy="5486398"/>
          </a:xfrm>
        </p:spPr>
        <p:txBody>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&lt;&lt;picture of topic&gt;&gt;</a:t>
            </a:r>
          </a:p>
          <a:p>
            <a:endParaRPr lang="en-US" dirty="0"/>
          </a:p>
        </p:txBody>
      </p:sp>
      <p:sp>
        <p:nvSpPr>
          <p:cNvPr id="6" name="Picture Placeholder 4">
            <a:extLst>
              <a:ext uri="{FF2B5EF4-FFF2-40B4-BE49-F238E27FC236}">
                <a16:creationId xmlns:a16="http://schemas.microsoft.com/office/drawing/2014/main" id="{C55733C9-C8F1-446E-9461-A87538003DB5}"/>
              </a:ext>
            </a:extLst>
          </p:cNvPr>
          <p:cNvSpPr>
            <a:spLocks noGrp="1"/>
          </p:cNvSpPr>
          <p:nvPr>
            <p:ph type="pic" sz="quarter" idx="12" hasCustomPrompt="1"/>
          </p:nvPr>
        </p:nvSpPr>
        <p:spPr>
          <a:xfrm>
            <a:off x="272269" y="1230954"/>
            <a:ext cx="5943601" cy="5486398"/>
          </a:xfrm>
        </p:spPr>
        <p:txBody>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&lt;&lt;picture of topic&gt;&gt;</a:t>
            </a:r>
          </a:p>
          <a:p>
            <a:endParaRPr lang="en-US" dirty="0"/>
          </a:p>
        </p:txBody>
      </p:sp>
    </p:spTree>
    <p:extLst>
      <p:ext uri="{BB962C8B-B14F-4D97-AF65-F5344CB8AC3E}">
        <p14:creationId xmlns:p14="http://schemas.microsoft.com/office/powerpoint/2010/main" val="1998394848"/>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Lesson content V5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6" name="Picture Placeholder 4">
            <a:extLst>
              <a:ext uri="{FF2B5EF4-FFF2-40B4-BE49-F238E27FC236}">
                <a16:creationId xmlns:a16="http://schemas.microsoft.com/office/drawing/2014/main" id="{C55733C9-C8F1-446E-9461-A87538003DB5}"/>
              </a:ext>
            </a:extLst>
          </p:cNvPr>
          <p:cNvSpPr>
            <a:spLocks noGrp="1"/>
          </p:cNvSpPr>
          <p:nvPr>
            <p:ph type="pic" sz="quarter" idx="12" hasCustomPrompt="1"/>
          </p:nvPr>
        </p:nvSpPr>
        <p:spPr>
          <a:xfrm>
            <a:off x="272269" y="1230954"/>
            <a:ext cx="11737168" cy="2774606"/>
          </a:xfr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3300">
                <a:latin typeface="Consolas" panose="020B0609020204030204" pitchFamily="49" charset="0"/>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&lt;&lt;For code&gt;&gt;</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This slide layout uses Consolas, a monotype font which is ideal for showing software code. </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endParaRPr lang="en-US" dirty="0"/>
          </a:p>
          <a:p>
            <a:endParaRPr lang="en-US" dirty="0"/>
          </a:p>
        </p:txBody>
      </p:sp>
    </p:spTree>
    <p:extLst>
      <p:ext uri="{BB962C8B-B14F-4D97-AF65-F5344CB8AC3E}">
        <p14:creationId xmlns:p14="http://schemas.microsoft.com/office/powerpoint/2010/main" val="358564412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s Slide">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3E498DD-12CF-43D7-92E4-4CB3CC81D1BA}"/>
              </a:ext>
            </a:extLst>
          </p:cNvPr>
          <p:cNvSpPr>
            <a:spLocks noGrp="1"/>
          </p:cNvSpPr>
          <p:nvPr>
            <p:ph type="title" hasCustomPrompt="1"/>
          </p:nvPr>
        </p:nvSpPr>
        <p:spPr>
          <a:xfrm>
            <a:off x="2331719" y="292607"/>
            <a:ext cx="3429320" cy="914400"/>
          </a:xfrm>
        </p:spPr>
        <p:txBody>
          <a:bodyPr>
            <a:spAutoFit/>
          </a:bodyPr>
          <a:lstStyle>
            <a:lvl1pPr>
              <a:defRPr/>
            </a:lvl1pPr>
          </a:lstStyle>
          <a:p>
            <a:r>
              <a:rPr lang="en-US" dirty="0"/>
              <a:t>&lt;&lt;Title&gt;&gt;</a:t>
            </a:r>
          </a:p>
        </p:txBody>
      </p:sp>
      <p:sp>
        <p:nvSpPr>
          <p:cNvPr id="19" name="Rectangle 18">
            <a:extLst>
              <a:ext uri="{FF2B5EF4-FFF2-40B4-BE49-F238E27FC236}">
                <a16:creationId xmlns:a16="http://schemas.microsoft.com/office/drawing/2014/main" id="{6E464225-8FF9-4E57-91AE-E635AF8F685F}"/>
              </a:ext>
            </a:extLst>
          </p:cNvPr>
          <p:cNvSpPr/>
          <p:nvPr userDrawn="1"/>
        </p:nvSpPr>
        <p:spPr>
          <a:xfrm>
            <a:off x="274319" y="292607"/>
            <a:ext cx="2057399" cy="923330"/>
          </a:xfrm>
          <a:prstGeom prst="rect">
            <a:avLst/>
          </a:prstGeom>
        </p:spPr>
        <p:txBody>
          <a:bodyPr wrap="square" lIns="146304" tIns="91440" rIns="146304" bIns="91440">
            <a:spAutoFit/>
          </a:bodyPr>
          <a:lstStyle/>
          <a:p>
            <a:pPr lvl="0"/>
            <a:r>
              <a:rPr lang="en-US" sz="4800" dirty="0">
                <a:latin typeface="+mj-lt"/>
              </a:rPr>
              <a:t>Demo:</a:t>
            </a:r>
          </a:p>
        </p:txBody>
      </p:sp>
      <p:sp>
        <p:nvSpPr>
          <p:cNvPr id="21" name="Text Placeholder 20">
            <a:extLst>
              <a:ext uri="{FF2B5EF4-FFF2-40B4-BE49-F238E27FC236}">
                <a16:creationId xmlns:a16="http://schemas.microsoft.com/office/drawing/2014/main" id="{ABB79E9C-BC1E-460B-90F1-21BC5540F4FA}"/>
              </a:ext>
            </a:extLst>
          </p:cNvPr>
          <p:cNvSpPr>
            <a:spLocks noGrp="1"/>
          </p:cNvSpPr>
          <p:nvPr>
            <p:ph type="body" sz="quarter" idx="12" hasCustomPrompt="1"/>
          </p:nvPr>
        </p:nvSpPr>
        <p:spPr>
          <a:xfrm>
            <a:off x="274320" y="3017520"/>
            <a:ext cx="5486400" cy="2743200"/>
          </a:xfrm>
        </p:spPr>
        <p:txBody>
          <a:bodyPr/>
          <a:lstStyle>
            <a:lvl1pPr marL="0" marR="0" indent="0" algn="l" defTabSz="932742" rtl="0" eaLnBrk="1" fontAlgn="auto" latinLnBrk="0" hangingPunct="1">
              <a:lnSpc>
                <a:spcPct val="100000"/>
              </a:lnSpc>
              <a:spcBef>
                <a:spcPts val="0"/>
              </a:spcBef>
              <a:spcAft>
                <a:spcPts val="0"/>
              </a:spcAft>
              <a:buClrTx/>
              <a:buSzTx/>
              <a:buFontTx/>
              <a:buNone/>
              <a:tabLst/>
              <a:defRPr lang="en-US" sz="3600" dirty="0">
                <a:latin typeface="+mn-lt"/>
              </a:defRPr>
            </a:lvl1p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505050"/>
                </a:solidFill>
                <a:effectLst/>
                <a:uLnTx/>
                <a:uFillTx/>
                <a:latin typeface="+mj-lt"/>
                <a:ea typeface="+mn-ea"/>
                <a:cs typeface="+mn-cs"/>
              </a:rPr>
              <a:t>&lt;&lt; Add description of the demo&gt;&gt;</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endParaRPr lang="en-US" dirty="0"/>
          </a:p>
        </p:txBody>
      </p:sp>
      <p:pic>
        <p:nvPicPr>
          <p:cNvPr id="7" name="Picture Placeholder 3">
            <a:extLst>
              <a:ext uri="{FF2B5EF4-FFF2-40B4-BE49-F238E27FC236}">
                <a16:creationId xmlns:a16="http://schemas.microsoft.com/office/drawing/2014/main" id="{C8AB17EB-AA1A-4C6B-AC50-9B86962C2A42}"/>
              </a:ext>
            </a:extLst>
          </p:cNvPr>
          <p:cNvPicPr>
            <a:picLocks noChangeAspect="1"/>
          </p:cNvPicPr>
          <p:nvPr userDrawn="1"/>
        </p:nvPicPr>
        <p:blipFill>
          <a:blip r:embed="rId2"/>
          <a:srcRect l="20120" r="20120"/>
          <a:stretch>
            <a:fillRect/>
          </a:stretch>
        </p:blipFill>
        <p:spPr>
          <a:xfrm>
            <a:off x="6219825" y="0"/>
            <a:ext cx="6216650" cy="6992587"/>
          </a:xfrm>
          <a:prstGeom prst="rect">
            <a:avLst/>
          </a:prstGeom>
        </p:spPr>
      </p:pic>
    </p:spTree>
    <p:extLst>
      <p:ext uri="{BB962C8B-B14F-4D97-AF65-F5344CB8AC3E}">
        <p14:creationId xmlns:p14="http://schemas.microsoft.com/office/powerpoint/2010/main" val="139871580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ab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17A5DF2-09AC-47AD-B8C0-1CC44D475AE3}"/>
              </a:ext>
            </a:extLst>
          </p:cNvPr>
          <p:cNvPicPr>
            <a:picLocks noChangeAspect="1"/>
          </p:cNvPicPr>
          <p:nvPr userDrawn="1"/>
        </p:nvPicPr>
        <p:blipFill>
          <a:blip r:embed="rId2"/>
          <a:stretch>
            <a:fillRect/>
          </a:stretch>
        </p:blipFill>
        <p:spPr>
          <a:xfrm>
            <a:off x="6218237" y="1807"/>
            <a:ext cx="6218459" cy="6992718"/>
          </a:xfrm>
          <a:prstGeom prst="rect">
            <a:avLst/>
          </a:prstGeom>
        </p:spPr>
      </p:pic>
      <p:sp>
        <p:nvSpPr>
          <p:cNvPr id="6" name="Title 5">
            <a:extLst>
              <a:ext uri="{FF2B5EF4-FFF2-40B4-BE49-F238E27FC236}">
                <a16:creationId xmlns:a16="http://schemas.microsoft.com/office/drawing/2014/main" id="{E3E498DD-12CF-43D7-92E4-4CB3CC81D1BA}"/>
              </a:ext>
            </a:extLst>
          </p:cNvPr>
          <p:cNvSpPr>
            <a:spLocks noGrp="1"/>
          </p:cNvSpPr>
          <p:nvPr>
            <p:ph type="title" hasCustomPrompt="1"/>
          </p:nvPr>
        </p:nvSpPr>
        <p:spPr>
          <a:xfrm>
            <a:off x="1646236" y="292607"/>
            <a:ext cx="4114802" cy="914400"/>
          </a:xfrm>
        </p:spPr>
        <p:txBody>
          <a:bodyPr>
            <a:spAutoFit/>
          </a:bodyPr>
          <a:lstStyle>
            <a:lvl1pPr>
              <a:defRPr/>
            </a:lvl1pPr>
          </a:lstStyle>
          <a:p>
            <a:r>
              <a:rPr lang="en-US" dirty="0"/>
              <a:t>&lt;&lt;Title&gt;&gt;</a:t>
            </a:r>
          </a:p>
        </p:txBody>
      </p:sp>
      <p:sp>
        <p:nvSpPr>
          <p:cNvPr id="19" name="Rectangle 18">
            <a:extLst>
              <a:ext uri="{FF2B5EF4-FFF2-40B4-BE49-F238E27FC236}">
                <a16:creationId xmlns:a16="http://schemas.microsoft.com/office/drawing/2014/main" id="{6E464225-8FF9-4E57-91AE-E635AF8F685F}"/>
              </a:ext>
            </a:extLst>
          </p:cNvPr>
          <p:cNvSpPr/>
          <p:nvPr userDrawn="1"/>
        </p:nvSpPr>
        <p:spPr>
          <a:xfrm>
            <a:off x="274319" y="292608"/>
            <a:ext cx="1371917" cy="914400"/>
          </a:xfrm>
          <a:prstGeom prst="rect">
            <a:avLst/>
          </a:prstGeom>
        </p:spPr>
        <p:txBody>
          <a:bodyPr wrap="square" lIns="146304" tIns="91440" rIns="146304" bIns="91440">
            <a:spAutoFit/>
          </a:bodyPr>
          <a:lstStyle/>
          <a:p>
            <a:pPr lvl="0"/>
            <a:r>
              <a:rPr lang="en-US" sz="4800" dirty="0">
                <a:latin typeface="+mj-lt"/>
              </a:rPr>
              <a:t>Lab:</a:t>
            </a:r>
          </a:p>
        </p:txBody>
      </p:sp>
      <p:sp>
        <p:nvSpPr>
          <p:cNvPr id="21" name="Text Placeholder 20">
            <a:extLst>
              <a:ext uri="{FF2B5EF4-FFF2-40B4-BE49-F238E27FC236}">
                <a16:creationId xmlns:a16="http://schemas.microsoft.com/office/drawing/2014/main" id="{ABB79E9C-BC1E-460B-90F1-21BC5540F4FA}"/>
              </a:ext>
            </a:extLst>
          </p:cNvPr>
          <p:cNvSpPr>
            <a:spLocks noGrp="1"/>
          </p:cNvSpPr>
          <p:nvPr>
            <p:ph type="body" sz="quarter" idx="12" hasCustomPrompt="1"/>
          </p:nvPr>
        </p:nvSpPr>
        <p:spPr>
          <a:xfrm>
            <a:off x="274637" y="3017520"/>
            <a:ext cx="5486401" cy="3657600"/>
          </a:xfrm>
        </p:spPr>
        <p:txBody>
          <a:bodyPr/>
          <a:lstStyle>
            <a:lvl1pPr marL="0" marR="0" indent="0" algn="l" defTabSz="932742" rtl="0" eaLnBrk="1" fontAlgn="auto" latinLnBrk="0" hangingPunct="1">
              <a:lnSpc>
                <a:spcPct val="100000"/>
              </a:lnSpc>
              <a:spcBef>
                <a:spcPts val="0"/>
              </a:spcBef>
              <a:spcAft>
                <a:spcPts val="0"/>
              </a:spcAft>
              <a:buClrTx/>
              <a:buSzTx/>
              <a:buFontTx/>
              <a:buNone/>
              <a:tabLst/>
              <a:defRPr lang="en-US" sz="3600" b="1" i="0" baseline="0" dirty="0">
                <a:latin typeface="+mj-lt"/>
              </a:defRPr>
            </a:lvl1p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505050"/>
                </a:solidFill>
                <a:effectLst/>
                <a:uLnTx/>
                <a:uFillTx/>
                <a:latin typeface="+mj-lt"/>
                <a:ea typeface="+mn-ea"/>
                <a:cs typeface="+mn-cs"/>
              </a:rPr>
              <a:t>&lt;&lt; Add Lab Exercises </a:t>
            </a:r>
            <a:br>
              <a:rPr kumimoji="0" lang="en-US" sz="3200" b="0" i="0" u="none" strike="noStrike" kern="1200" cap="none" spc="0" normalizeH="0" baseline="0" noProof="0" dirty="0">
                <a:ln>
                  <a:noFill/>
                </a:ln>
                <a:solidFill>
                  <a:srgbClr val="505050"/>
                </a:solidFill>
                <a:effectLst/>
                <a:uLnTx/>
                <a:uFillTx/>
                <a:latin typeface="+mj-lt"/>
                <a:ea typeface="+mn-ea"/>
                <a:cs typeface="+mn-cs"/>
              </a:rPr>
            </a:br>
            <a:r>
              <a:rPr kumimoji="0" lang="en-US" sz="3200" b="0" i="0" u="none" strike="noStrike" kern="1200" cap="none" spc="0" normalizeH="0" baseline="0" noProof="0" dirty="0">
                <a:ln>
                  <a:noFill/>
                </a:ln>
                <a:solidFill>
                  <a:srgbClr val="505050"/>
                </a:solidFill>
                <a:effectLst/>
                <a:uLnTx/>
                <a:uFillTx/>
                <a:latin typeface="+mj-lt"/>
                <a:ea typeface="+mn-ea"/>
                <a:cs typeface="+mn-cs"/>
              </a:rPr>
              <a:t>Exercise 1: Description</a:t>
            </a:r>
            <a:br>
              <a:rPr kumimoji="0" lang="en-US" sz="3200" b="0" i="0" u="none" strike="noStrike" kern="1200" cap="none" spc="0" normalizeH="0" baseline="0" noProof="0" dirty="0">
                <a:ln>
                  <a:noFill/>
                </a:ln>
                <a:solidFill>
                  <a:srgbClr val="505050"/>
                </a:solidFill>
                <a:effectLst/>
                <a:uLnTx/>
                <a:uFillTx/>
                <a:latin typeface="+mj-lt"/>
                <a:ea typeface="+mn-ea"/>
                <a:cs typeface="+mn-cs"/>
              </a:rPr>
            </a:br>
            <a:r>
              <a:rPr kumimoji="0" lang="en-US" sz="3200" b="0" i="0" u="none" strike="noStrike" kern="1200" cap="none" spc="0" normalizeH="0" baseline="0" noProof="0" dirty="0">
                <a:ln>
                  <a:noFill/>
                </a:ln>
                <a:solidFill>
                  <a:srgbClr val="505050"/>
                </a:solidFill>
                <a:effectLst/>
                <a:uLnTx/>
                <a:uFillTx/>
                <a:latin typeface="+mj-lt"/>
                <a:ea typeface="+mn-ea"/>
                <a:cs typeface="+mn-cs"/>
              </a:rPr>
              <a:t>Exercise 2: Description</a:t>
            </a:r>
            <a:br>
              <a:rPr kumimoji="0" lang="en-US" sz="3200" b="0" i="0" u="none" strike="noStrike" kern="1200" cap="none" spc="0" normalizeH="0" baseline="0" noProof="0" dirty="0">
                <a:ln>
                  <a:noFill/>
                </a:ln>
                <a:solidFill>
                  <a:srgbClr val="505050"/>
                </a:solidFill>
                <a:effectLst/>
                <a:uLnTx/>
                <a:uFillTx/>
                <a:latin typeface="+mj-lt"/>
                <a:ea typeface="+mn-ea"/>
                <a:cs typeface="+mn-cs"/>
              </a:rPr>
            </a:br>
            <a:r>
              <a:rPr kumimoji="0" lang="en-US" sz="3200" b="0" i="0" u="none" strike="noStrike" kern="1200" cap="none" spc="0" normalizeH="0" baseline="0" noProof="0" dirty="0">
                <a:ln>
                  <a:noFill/>
                </a:ln>
                <a:solidFill>
                  <a:srgbClr val="505050"/>
                </a:solidFill>
                <a:effectLst/>
                <a:uLnTx/>
                <a:uFillTx/>
                <a:latin typeface="+mj-lt"/>
                <a:ea typeface="+mn-ea"/>
                <a:cs typeface="+mn-cs"/>
              </a:rPr>
              <a:t>&gt;&gt;</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endParaRPr lang="en-US" dirty="0"/>
          </a:p>
        </p:txBody>
      </p:sp>
    </p:spTree>
    <p:extLst>
      <p:ext uri="{BB962C8B-B14F-4D97-AF65-F5344CB8AC3E}">
        <p14:creationId xmlns:p14="http://schemas.microsoft.com/office/powerpoint/2010/main" val="89644882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nowledge Chec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2E5CC4F-723D-4097-A367-2BEBAB8CF36C}"/>
              </a:ext>
            </a:extLst>
          </p:cNvPr>
          <p:cNvSpPr/>
          <p:nvPr userDrawn="1"/>
        </p:nvSpPr>
        <p:spPr>
          <a:xfrm>
            <a:off x="272272" y="295272"/>
            <a:ext cx="11889564" cy="914400"/>
          </a:xfrm>
          <a:prstGeom prst="rect">
            <a:avLst/>
          </a:prstGeom>
        </p:spPr>
        <p:txBody>
          <a:bodyPr wrap="square" lIns="146304" tIns="91440" rIns="146304" bIns="91440">
            <a:noAutofit/>
          </a:bodyPr>
          <a:lstStyle/>
          <a:p>
            <a:r>
              <a:rPr lang="en-US" sz="4800" dirty="0">
                <a:solidFill>
                  <a:schemeClr val="accent3"/>
                </a:solidFill>
                <a:latin typeface="+mj-lt"/>
              </a:rPr>
              <a:t>Knowledge Check</a:t>
            </a:r>
            <a:endParaRPr lang="en-US" sz="4800" dirty="0">
              <a:latin typeface="+mj-lt"/>
            </a:endParaRPr>
          </a:p>
        </p:txBody>
      </p:sp>
      <p:sp>
        <p:nvSpPr>
          <p:cNvPr id="5" name="Text Placeholder 4">
            <a:extLst>
              <a:ext uri="{FF2B5EF4-FFF2-40B4-BE49-F238E27FC236}">
                <a16:creationId xmlns:a16="http://schemas.microsoft.com/office/drawing/2014/main" id="{12AA7DFC-B089-4EFF-9CC5-F42DCAB1B648}"/>
              </a:ext>
            </a:extLst>
          </p:cNvPr>
          <p:cNvSpPr>
            <a:spLocks noGrp="1"/>
          </p:cNvSpPr>
          <p:nvPr>
            <p:ph type="body" sz="quarter" idx="10" hasCustomPrompt="1"/>
          </p:nvPr>
        </p:nvSpPr>
        <p:spPr>
          <a:xfrm>
            <a:off x="274320" y="1211262"/>
            <a:ext cx="11734800" cy="5487989"/>
          </a:xfrm>
        </p:spPr>
        <p:txBody>
          <a:bodyPr/>
          <a:lstStyle>
            <a:lvl1pPr>
              <a:defRPr/>
            </a:lvl1pPr>
            <a:lvl2pPr>
              <a:defRPr/>
            </a:lvl2pPr>
          </a:lstStyle>
          <a:p>
            <a:pPr lvl="0"/>
            <a:r>
              <a:rPr lang="en-US" dirty="0"/>
              <a:t>&lt;&lt;Question: &gt;&gt;</a:t>
            </a:r>
            <a:br>
              <a:rPr lang="en-US" dirty="0"/>
            </a:br>
            <a:r>
              <a:rPr lang="en-US" dirty="0"/>
              <a:t> &lt;&lt;Answer:&gt;&gt;</a:t>
            </a:r>
          </a:p>
        </p:txBody>
      </p:sp>
    </p:spTree>
    <p:extLst>
      <p:ext uri="{BB962C8B-B14F-4D97-AF65-F5344CB8AC3E}">
        <p14:creationId xmlns:p14="http://schemas.microsoft.com/office/powerpoint/2010/main" val="16022448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tmplLst>
          <p:tmpl lvl="1">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Module Summar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2E5CC4F-723D-4097-A367-2BEBAB8CF36C}"/>
              </a:ext>
            </a:extLst>
          </p:cNvPr>
          <p:cNvSpPr/>
          <p:nvPr userDrawn="1"/>
        </p:nvSpPr>
        <p:spPr>
          <a:xfrm>
            <a:off x="272272" y="295272"/>
            <a:ext cx="11889564" cy="923330"/>
          </a:xfrm>
          <a:prstGeom prst="rect">
            <a:avLst/>
          </a:prstGeom>
        </p:spPr>
        <p:txBody>
          <a:bodyPr wrap="square" lIns="146304" tIns="91440" rIns="146304" bIns="91440">
            <a:noAutofit/>
          </a:bodyPr>
          <a:lstStyle/>
          <a:p>
            <a:r>
              <a:rPr lang="en-US" sz="4800" dirty="0">
                <a:solidFill>
                  <a:schemeClr val="accent3"/>
                </a:solidFill>
                <a:latin typeface="+mj-lt"/>
              </a:rPr>
              <a:t>Module Summary</a:t>
            </a:r>
            <a:endParaRPr lang="en-US" sz="4800" dirty="0">
              <a:latin typeface="+mj-lt"/>
            </a:endParaRPr>
          </a:p>
        </p:txBody>
      </p:sp>
      <p:sp>
        <p:nvSpPr>
          <p:cNvPr id="5" name="Text Placeholder 4">
            <a:extLst>
              <a:ext uri="{FF2B5EF4-FFF2-40B4-BE49-F238E27FC236}">
                <a16:creationId xmlns:a16="http://schemas.microsoft.com/office/drawing/2014/main" id="{12AA7DFC-B089-4EFF-9CC5-F42DCAB1B648}"/>
              </a:ext>
            </a:extLst>
          </p:cNvPr>
          <p:cNvSpPr>
            <a:spLocks noGrp="1"/>
          </p:cNvSpPr>
          <p:nvPr>
            <p:ph type="body" sz="quarter" idx="10" hasCustomPrompt="1"/>
          </p:nvPr>
        </p:nvSpPr>
        <p:spPr>
          <a:xfrm>
            <a:off x="274320" y="1211262"/>
            <a:ext cx="11734800" cy="5487989"/>
          </a:xfrm>
        </p:spPr>
        <p:txBody>
          <a:bodyPr/>
          <a:lstStyle>
            <a:lvl1pPr>
              <a:defRPr/>
            </a:lvl1pPr>
            <a:lvl2pPr>
              <a:defRPr/>
            </a:lvl2pPr>
          </a:lstStyle>
          <a:p>
            <a:pPr lvl="0"/>
            <a:r>
              <a:rPr lang="en-US" dirty="0"/>
              <a:t>&lt;&lt;Key takeaways from the Module&gt;&gt;</a:t>
            </a:r>
          </a:p>
        </p:txBody>
      </p:sp>
    </p:spTree>
    <p:extLst>
      <p:ext uri="{BB962C8B-B14F-4D97-AF65-F5344CB8AC3E}">
        <p14:creationId xmlns:p14="http://schemas.microsoft.com/office/powerpoint/2010/main" val="4806674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tmplLst>
          <p:tmpl lvl="1">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89007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4"/>
          </a:xfrm>
          <a:prstGeom prst="rect">
            <a:avLst/>
          </a:prstGeom>
        </p:spPr>
      </p:pic>
    </p:spTree>
    <p:extLst>
      <p:ext uri="{BB962C8B-B14F-4D97-AF65-F5344CB8AC3E}">
        <p14:creationId xmlns:p14="http://schemas.microsoft.com/office/powerpoint/2010/main" val="248800106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4" y="369155"/>
            <a:ext cx="12047835" cy="6081351"/>
          </a:xfrm>
          <a:prstGeom prst="rect">
            <a:avLst/>
          </a:prstGeom>
        </p:spPr>
        <p:txBody>
          <a:bodyPr vert="horz" lIns="93260" tIns="46630" rIns="93260" bIns="46630"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6" b="1" dirty="0">
                <a:solidFill>
                  <a:srgbClr val="000000"/>
                </a:solidFill>
              </a:rPr>
              <a:t>Conditions and Terms of Use</a:t>
            </a:r>
          </a:p>
          <a:p>
            <a:r>
              <a:rPr lang="en-US" sz="1530" dirty="0">
                <a:solidFill>
                  <a:srgbClr val="0A5BBA"/>
                </a:solidFill>
              </a:rPr>
              <a:t>Microsoft Confidential</a:t>
            </a:r>
          </a:p>
          <a:p>
            <a:r>
              <a:rPr lang="en-US" sz="1836" dirty="0">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6" dirty="0">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6" dirty="0">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6" dirty="0">
              <a:solidFill>
                <a:srgbClr val="000000"/>
              </a:solidFill>
            </a:endParaRPr>
          </a:p>
          <a:p>
            <a:r>
              <a:rPr lang="en-US" sz="2346" b="1" dirty="0">
                <a:solidFill>
                  <a:srgbClr val="000000"/>
                </a:solidFill>
              </a:rPr>
              <a:t>Copyright and Trademarks </a:t>
            </a:r>
          </a:p>
          <a:p>
            <a:r>
              <a:rPr lang="en-US" sz="1530" dirty="0">
                <a:solidFill>
                  <a:srgbClr val="0A5BBA"/>
                </a:solidFill>
              </a:rPr>
              <a:t>© 2018 Microsoft Corporation. All rights reserved.</a:t>
            </a:r>
          </a:p>
          <a:p>
            <a:r>
              <a:rPr lang="en-US" sz="1836" dirty="0">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6" dirty="0">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6" dirty="0">
                <a:solidFill>
                  <a:srgbClr val="000000"/>
                </a:solidFill>
              </a:rPr>
              <a:t>For more information, see </a:t>
            </a:r>
            <a:r>
              <a:rPr lang="en-US" sz="1836" b="1" dirty="0">
                <a:solidFill>
                  <a:srgbClr val="000000"/>
                </a:solidFill>
              </a:rPr>
              <a:t>Use of Microsoft Copyrighted Content </a:t>
            </a:r>
            <a:r>
              <a:rPr lang="en-US" sz="1836" dirty="0">
                <a:solidFill>
                  <a:srgbClr val="000000"/>
                </a:solidFill>
              </a:rPr>
              <a:t>at</a:t>
            </a:r>
            <a:br>
              <a:rPr lang="en-US" sz="1836" dirty="0">
                <a:solidFill>
                  <a:srgbClr val="000000"/>
                </a:solidFill>
              </a:rPr>
            </a:br>
            <a:r>
              <a:rPr lang="en-US" sz="1836" dirty="0">
                <a:solidFill>
                  <a:srgbClr val="FF0000"/>
                </a:solidFill>
                <a:hlinkClick r:id="rId2"/>
              </a:rPr>
              <a:t>https://www.microsoft.com/en-us/legal/intellectualproperty/permissions/default.aspx</a:t>
            </a:r>
            <a:r>
              <a:rPr lang="en-US" sz="1836" dirty="0">
                <a:solidFill>
                  <a:srgbClr val="FF0000"/>
                </a:solidFill>
              </a:rPr>
              <a:t> </a:t>
            </a:r>
          </a:p>
          <a:p>
            <a:r>
              <a:rPr lang="en-US" sz="1836" dirty="0">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1406316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ow to view this Presentatio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866A743-B49D-4CCF-94F3-42450F822BF0}"/>
              </a:ext>
            </a:extLst>
          </p:cNvPr>
          <p:cNvSpPr/>
          <p:nvPr userDrawn="1"/>
        </p:nvSpPr>
        <p:spPr>
          <a:xfrm>
            <a:off x="274639" y="1213876"/>
            <a:ext cx="11889564" cy="4247317"/>
          </a:xfrm>
          <a:prstGeom prst="rect">
            <a:avLst/>
          </a:prstGeom>
        </p:spPr>
        <p:txBody>
          <a:bodyPr wrap="square" lIns="146304" tIns="91440" rIns="146304" bIns="91440">
            <a:spAutoFit/>
          </a:bodyPr>
          <a:lstStyle/>
          <a:p>
            <a:pPr lvl="0"/>
            <a:r>
              <a:rPr lang="en-US" sz="2400" dirty="0"/>
              <a:t>To switch to </a:t>
            </a:r>
            <a:r>
              <a:rPr lang="en-US" sz="2400" b="1" dirty="0"/>
              <a:t>Notes Page </a:t>
            </a:r>
            <a:r>
              <a:rPr lang="en-US" sz="2400" dirty="0"/>
              <a:t>view:</a:t>
            </a:r>
          </a:p>
          <a:p>
            <a:pPr lvl="1"/>
            <a:r>
              <a:rPr lang="en-US" sz="2400" dirty="0"/>
              <a:t>On the ribbon, click the </a:t>
            </a:r>
            <a:r>
              <a:rPr lang="en-US" sz="2400" b="1" dirty="0"/>
              <a:t>View</a:t>
            </a:r>
            <a:r>
              <a:rPr lang="en-US" sz="2400" dirty="0"/>
              <a:t> tab, and then click </a:t>
            </a:r>
            <a:r>
              <a:rPr lang="en-US" sz="2400" b="1" dirty="0"/>
              <a:t>Notes Page</a:t>
            </a:r>
          </a:p>
          <a:p>
            <a:pPr lvl="0"/>
            <a:endParaRPr lang="en-US" sz="2400" dirty="0"/>
          </a:p>
          <a:p>
            <a:pPr lvl="0"/>
            <a:r>
              <a:rPr lang="en-US" sz="2400" dirty="0"/>
              <a:t>To navigate through notes, use the </a:t>
            </a:r>
            <a:r>
              <a:rPr lang="en-US" sz="2400" b="1" dirty="0"/>
              <a:t>Page Up </a:t>
            </a:r>
            <a:r>
              <a:rPr lang="en-US" sz="2400" dirty="0"/>
              <a:t>and </a:t>
            </a:r>
            <a:r>
              <a:rPr lang="en-US" sz="2400" b="1" dirty="0"/>
              <a:t>Page Down </a:t>
            </a:r>
            <a:r>
              <a:rPr lang="en-US" sz="2400" dirty="0"/>
              <a:t>keys</a:t>
            </a:r>
          </a:p>
          <a:p>
            <a:pPr lvl="1"/>
            <a:r>
              <a:rPr lang="en-US" sz="2400" dirty="0"/>
              <a:t>Zoom in or zoom out, if required</a:t>
            </a:r>
          </a:p>
          <a:p>
            <a:pPr lvl="0"/>
            <a:endParaRPr lang="en-US" sz="2400" dirty="0"/>
          </a:p>
          <a:p>
            <a:pPr lvl="0"/>
            <a:r>
              <a:rPr lang="en-US" sz="2400" dirty="0"/>
              <a:t>In the </a:t>
            </a:r>
            <a:r>
              <a:rPr lang="en-US" sz="2400" b="1" dirty="0"/>
              <a:t>Notes Page </a:t>
            </a:r>
            <a:r>
              <a:rPr lang="en-US" sz="2400" dirty="0"/>
              <a:t>view, you can:</a:t>
            </a:r>
          </a:p>
          <a:p>
            <a:pPr lvl="1"/>
            <a:r>
              <a:rPr lang="en-US" sz="2400" dirty="0"/>
              <a:t>Read any supporting text—now or after the delivery</a:t>
            </a:r>
          </a:p>
          <a:p>
            <a:pPr lvl="1"/>
            <a:r>
              <a:rPr lang="en-US" sz="2400" dirty="0"/>
              <a:t>Add notes to your copy of the presentation, if required</a:t>
            </a:r>
          </a:p>
          <a:p>
            <a:pPr lvl="0"/>
            <a:endParaRPr lang="en-US" sz="2400" dirty="0"/>
          </a:p>
          <a:p>
            <a:pPr lvl="0"/>
            <a:r>
              <a:rPr lang="en-US" sz="2400" dirty="0"/>
              <a:t>Take the presentation files home with you</a:t>
            </a:r>
          </a:p>
        </p:txBody>
      </p:sp>
      <p:sp>
        <p:nvSpPr>
          <p:cNvPr id="5" name="Rectangle 4">
            <a:extLst>
              <a:ext uri="{FF2B5EF4-FFF2-40B4-BE49-F238E27FC236}">
                <a16:creationId xmlns:a16="http://schemas.microsoft.com/office/drawing/2014/main" id="{32C605F4-CFC7-4BE5-832B-80BBA5066247}"/>
              </a:ext>
            </a:extLst>
          </p:cNvPr>
          <p:cNvSpPr/>
          <p:nvPr userDrawn="1"/>
        </p:nvSpPr>
        <p:spPr>
          <a:xfrm>
            <a:off x="274638" y="294246"/>
            <a:ext cx="11887198" cy="923330"/>
          </a:xfrm>
          <a:prstGeom prst="rect">
            <a:avLst/>
          </a:prstGeom>
        </p:spPr>
        <p:txBody>
          <a:bodyPr wrap="square" lIns="146304" tIns="91440" rIns="146304" bIns="91440">
            <a:noAutofit/>
          </a:bodyPr>
          <a:lstStyle/>
          <a:p>
            <a:r>
              <a:rPr lang="en-US" sz="4800" dirty="0">
                <a:solidFill>
                  <a:schemeClr val="accent3"/>
                </a:solidFill>
                <a:latin typeface="+mj-lt"/>
              </a:rPr>
              <a:t>How to View This Presentation</a:t>
            </a:r>
          </a:p>
        </p:txBody>
      </p:sp>
    </p:spTree>
    <p:extLst>
      <p:ext uri="{BB962C8B-B14F-4D97-AF65-F5344CB8AC3E}">
        <p14:creationId xmlns:p14="http://schemas.microsoft.com/office/powerpoint/2010/main" val="64383208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odule Overview">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EB10EA7-4705-4753-B9B2-5A545797BA7E}"/>
              </a:ext>
            </a:extLst>
          </p:cNvPr>
          <p:cNvSpPr/>
          <p:nvPr userDrawn="1"/>
        </p:nvSpPr>
        <p:spPr>
          <a:xfrm>
            <a:off x="274638" y="295274"/>
            <a:ext cx="11887196" cy="914400"/>
          </a:xfrm>
          <a:prstGeom prst="rect">
            <a:avLst/>
          </a:prstGeom>
        </p:spPr>
        <p:txBody>
          <a:bodyPr wrap="square" lIns="146304" tIns="91440" rIns="146304" bIns="91440">
            <a:noAutofit/>
          </a:bodyPr>
          <a:lstStyle/>
          <a:p>
            <a:pPr marL="53975" indent="0"/>
            <a:r>
              <a:rPr lang="en-US" sz="4800" baseline="0" dirty="0">
                <a:solidFill>
                  <a:schemeClr val="accent3"/>
                </a:solidFill>
                <a:latin typeface="+mj-lt"/>
              </a:rPr>
              <a:t>Module Overview</a:t>
            </a:r>
          </a:p>
        </p:txBody>
      </p:sp>
      <p:sp>
        <p:nvSpPr>
          <p:cNvPr id="7" name="Text Placeholder 4">
            <a:extLst>
              <a:ext uri="{FF2B5EF4-FFF2-40B4-BE49-F238E27FC236}">
                <a16:creationId xmlns:a16="http://schemas.microsoft.com/office/drawing/2014/main" id="{781BB40F-20AD-43CC-9A94-AC3AEDDE6D99}"/>
              </a:ext>
            </a:extLst>
          </p:cNvPr>
          <p:cNvSpPr>
            <a:spLocks noGrp="1"/>
          </p:cNvSpPr>
          <p:nvPr>
            <p:ph type="body" sz="quarter" idx="10" hasCustomPrompt="1"/>
          </p:nvPr>
        </p:nvSpPr>
        <p:spPr>
          <a:xfrm>
            <a:off x="274638" y="1211255"/>
            <a:ext cx="11887200" cy="1292662"/>
          </a:xfrm>
        </p:spPr>
        <p:txBody>
          <a:bodyPr/>
          <a:lstStyle>
            <a:lvl1pPr>
              <a:defRPr/>
            </a:lvl1pPr>
            <a:lvl2pPr>
              <a:defRPr/>
            </a:lvl2pPr>
          </a:lstStyle>
          <a:p>
            <a:pPr lvl="0"/>
            <a:r>
              <a:rPr lang="en-US" dirty="0"/>
              <a:t>&lt;&lt;Lesson 1: Title&gt;&gt;</a:t>
            </a:r>
          </a:p>
          <a:p>
            <a:pPr lvl="0"/>
            <a:r>
              <a:rPr lang="en-US" dirty="0"/>
              <a:t>&lt;&lt;Lesson 2: Title&gt;&gt;</a:t>
            </a:r>
          </a:p>
        </p:txBody>
      </p:sp>
    </p:spTree>
    <p:extLst>
      <p:ext uri="{BB962C8B-B14F-4D97-AF65-F5344CB8AC3E}">
        <p14:creationId xmlns:p14="http://schemas.microsoft.com/office/powerpoint/2010/main" val="164243757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sson overview slide">
    <p:spTree>
      <p:nvGrpSpPr>
        <p:cNvPr id="1" name=""/>
        <p:cNvGrpSpPr/>
        <p:nvPr/>
      </p:nvGrpSpPr>
      <p:grpSpPr>
        <a:xfrm>
          <a:off x="0" y="0"/>
          <a:ext cx="0" cy="0"/>
          <a:chOff x="0" y="0"/>
          <a:chExt cx="0" cy="0"/>
        </a:xfrm>
      </p:grpSpPr>
      <p:sp>
        <p:nvSpPr>
          <p:cNvPr id="6" name="Title 5"/>
          <p:cNvSpPr>
            <a:spLocks noGrp="1"/>
          </p:cNvSpPr>
          <p:nvPr>
            <p:ph type="title" hasCustomPrompt="1"/>
          </p:nvPr>
        </p:nvSpPr>
        <p:spPr>
          <a:xfrm>
            <a:off x="274638" y="295273"/>
            <a:ext cx="11887200" cy="914400"/>
          </a:xfrm>
        </p:spPr>
        <p:txBody>
          <a:bodyPr/>
          <a:lstStyle>
            <a:lvl1pPr>
              <a:defRPr/>
            </a:lvl1pPr>
          </a:lstStyle>
          <a:p>
            <a:r>
              <a:rPr lang="en-US" dirty="0"/>
              <a:t>Lesson #: &lt;&lt;Insert Title&gt;&gt;</a:t>
            </a:r>
          </a:p>
        </p:txBody>
      </p:sp>
      <p:sp>
        <p:nvSpPr>
          <p:cNvPr id="5" name="Text Placeholder 4">
            <a:extLst>
              <a:ext uri="{FF2B5EF4-FFF2-40B4-BE49-F238E27FC236}">
                <a16:creationId xmlns:a16="http://schemas.microsoft.com/office/drawing/2014/main" id="{023B8C45-121E-4A34-80C4-59192415431B}"/>
              </a:ext>
            </a:extLst>
          </p:cNvPr>
          <p:cNvSpPr>
            <a:spLocks noGrp="1"/>
          </p:cNvSpPr>
          <p:nvPr>
            <p:ph type="body" sz="quarter" idx="11" hasCustomPrompt="1"/>
          </p:nvPr>
        </p:nvSpPr>
        <p:spPr>
          <a:xfrm>
            <a:off x="272272" y="1211263"/>
            <a:ext cx="11887200" cy="1089529"/>
          </a:xfrm>
        </p:spPr>
        <p:txBody>
          <a:bodyPr/>
          <a:lstStyle>
            <a:lvl1pPr>
              <a:defRPr/>
            </a:lvl1pPr>
            <a:lvl2pPr>
              <a:defRPr/>
            </a:lvl2pPr>
          </a:lstStyle>
          <a:p>
            <a:pPr lvl="0"/>
            <a:r>
              <a:rPr lang="en-US" dirty="0"/>
              <a:t>After completing this lesson, you will be able to:</a:t>
            </a:r>
          </a:p>
          <a:p>
            <a:pPr lvl="1"/>
            <a:r>
              <a:rPr lang="en-US" dirty="0"/>
              <a:t>&lt;&lt;objectives&gt;&gt;</a:t>
            </a:r>
          </a:p>
        </p:txBody>
      </p:sp>
    </p:spTree>
    <p:extLst>
      <p:ext uri="{BB962C8B-B14F-4D97-AF65-F5344CB8AC3E}">
        <p14:creationId xmlns:p14="http://schemas.microsoft.com/office/powerpoint/2010/main" val="307137757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esson content V1 slid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lvl1pPr>
          </a:lstStyle>
          <a:p>
            <a:r>
              <a:rPr lang="en-US" dirty="0"/>
              <a:t>&lt;&lt;Topic Title&gt;&gt;</a:t>
            </a:r>
          </a:p>
        </p:txBody>
      </p:sp>
      <p:sp>
        <p:nvSpPr>
          <p:cNvPr id="3" name="Content Placeholder 2">
            <a:extLst>
              <a:ext uri="{FF2B5EF4-FFF2-40B4-BE49-F238E27FC236}">
                <a16:creationId xmlns:a16="http://schemas.microsoft.com/office/drawing/2014/main" id="{61BEADB5-993B-439C-91A9-F207CC6154E8}"/>
              </a:ext>
            </a:extLst>
          </p:cNvPr>
          <p:cNvSpPr>
            <a:spLocks noGrp="1"/>
          </p:cNvSpPr>
          <p:nvPr>
            <p:ph sz="quarter" idx="11" hasCustomPrompt="1"/>
          </p:nvPr>
        </p:nvSpPr>
        <p:spPr>
          <a:xfrm>
            <a:off x="274638" y="1216152"/>
            <a:ext cx="11888787" cy="5749266"/>
          </a:xfrm>
        </p:spPr>
        <p:txBody>
          <a:bodyPr/>
          <a:lstStyle>
            <a:lvl1pPr marL="0" indent="0">
              <a:buNone/>
              <a:defRPr/>
            </a:lvl1pPr>
            <a:lvl2pPr>
              <a:defRPr/>
            </a:lvl2pPr>
            <a:lvl3pPr>
              <a:defRPr/>
            </a:lvl3pPr>
            <a:lvl4pPr>
              <a:defRPr/>
            </a:lvl4pPr>
            <a:lvl5pPr>
              <a:defRPr/>
            </a:lvl5pPr>
          </a:lstStyle>
          <a:p>
            <a:pPr lvl="0"/>
            <a:r>
              <a:rPr lang="en-US" dirty="0"/>
              <a:t>&lt;&lt;add content/details/charts/</a:t>
            </a:r>
            <a:r>
              <a:rPr lang="en-US" dirty="0" err="1"/>
              <a:t>smartart</a:t>
            </a:r>
            <a:r>
              <a:rPr lang="en-US" dirty="0"/>
              <a:t>/images/bullets as needed&gt;&gt;</a:t>
            </a:r>
          </a:p>
          <a:p>
            <a:pPr lvl="1"/>
            <a:r>
              <a:rPr lang="en-US" dirty="0"/>
              <a:t>Second level</a:t>
            </a:r>
          </a:p>
          <a:p>
            <a:pPr lvl="2"/>
            <a:r>
              <a:rPr lang="en-US" dirty="0"/>
              <a:t>Third level</a:t>
            </a:r>
          </a:p>
          <a:p>
            <a:pPr lvl="3"/>
            <a:r>
              <a:rPr lang="en-US" dirty="0"/>
              <a:t>Fourth level</a:t>
            </a:r>
          </a:p>
          <a:p>
            <a:pPr lvl="4"/>
            <a:r>
              <a:rPr lang="en-US" dirty="0"/>
              <a:t>Fifth level</a:t>
            </a:r>
          </a:p>
          <a:p>
            <a:pPr lvl="0"/>
            <a:endParaRPr lang="en-US" dirty="0"/>
          </a:p>
          <a:p>
            <a:pPr lvl="0"/>
            <a:br>
              <a:rPr lang="en-US" dirty="0"/>
            </a:br>
            <a:br>
              <a:rPr lang="en-US" dirty="0"/>
            </a:br>
            <a:br>
              <a:rPr lang="en-US" dirty="0"/>
            </a:br>
            <a:br>
              <a:rPr lang="en-US" dirty="0"/>
            </a:br>
            <a:endParaRPr lang="en-US" dirty="0"/>
          </a:p>
        </p:txBody>
      </p:sp>
    </p:spTree>
    <p:extLst>
      <p:ext uri="{BB962C8B-B14F-4D97-AF65-F5344CB8AC3E}">
        <p14:creationId xmlns:p14="http://schemas.microsoft.com/office/powerpoint/2010/main" val="1049344967"/>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esson content V2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4" name="Text Placeholder 3">
            <a:extLst>
              <a:ext uri="{FF2B5EF4-FFF2-40B4-BE49-F238E27FC236}">
                <a16:creationId xmlns:a16="http://schemas.microsoft.com/office/drawing/2014/main" id="{3147A62B-9344-47FC-B941-A1ADD2A3A066}"/>
              </a:ext>
            </a:extLst>
          </p:cNvPr>
          <p:cNvSpPr>
            <a:spLocks noGrp="1"/>
          </p:cNvSpPr>
          <p:nvPr>
            <p:ph type="body" sz="quarter" idx="10"/>
          </p:nvPr>
        </p:nvSpPr>
        <p:spPr>
          <a:xfrm>
            <a:off x="274638" y="1212850"/>
            <a:ext cx="11887200" cy="548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93310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esson content V3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 &gt;&gt;</a:t>
            </a:r>
          </a:p>
        </p:txBody>
      </p:sp>
      <p:sp>
        <p:nvSpPr>
          <p:cNvPr id="4" name="Text Placeholder 3">
            <a:extLst>
              <a:ext uri="{FF2B5EF4-FFF2-40B4-BE49-F238E27FC236}">
                <a16:creationId xmlns:a16="http://schemas.microsoft.com/office/drawing/2014/main" id="{3147A62B-9344-47FC-B941-A1ADD2A3A066}"/>
              </a:ext>
            </a:extLst>
          </p:cNvPr>
          <p:cNvSpPr>
            <a:spLocks noGrp="1"/>
          </p:cNvSpPr>
          <p:nvPr>
            <p:ph type="body" sz="quarter" idx="10"/>
          </p:nvPr>
        </p:nvSpPr>
        <p:spPr>
          <a:xfrm>
            <a:off x="274638" y="1212850"/>
            <a:ext cx="5943599" cy="548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a:extLst>
              <a:ext uri="{FF2B5EF4-FFF2-40B4-BE49-F238E27FC236}">
                <a16:creationId xmlns:a16="http://schemas.microsoft.com/office/drawing/2014/main" id="{4C4CCE46-6C48-4C12-BA5E-A467C5ACBEEF}"/>
              </a:ext>
            </a:extLst>
          </p:cNvPr>
          <p:cNvSpPr>
            <a:spLocks noGrp="1"/>
          </p:cNvSpPr>
          <p:nvPr>
            <p:ph type="pic" sz="quarter" idx="11" hasCustomPrompt="1"/>
          </p:nvPr>
        </p:nvSpPr>
        <p:spPr>
          <a:xfrm>
            <a:off x="6217920" y="1212850"/>
            <a:ext cx="5943601" cy="5486400"/>
          </a:xfrm>
        </p:spPr>
        <p:txBody>
          <a:bodyPr/>
          <a:lstStyle>
            <a:lvl1pPr>
              <a:defRPr/>
            </a:lvl1pPr>
          </a:lstStyle>
          <a:p>
            <a:r>
              <a:rPr lang="en-US" dirty="0"/>
              <a:t>&lt;&lt;picture of topic&gt;&gt;</a:t>
            </a:r>
          </a:p>
        </p:txBody>
      </p:sp>
    </p:spTree>
    <p:extLst>
      <p:ext uri="{BB962C8B-B14F-4D97-AF65-F5344CB8AC3E}">
        <p14:creationId xmlns:p14="http://schemas.microsoft.com/office/powerpoint/2010/main" val="2997634358"/>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esson content V4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4" name="Text Placeholder 3">
            <a:extLst>
              <a:ext uri="{FF2B5EF4-FFF2-40B4-BE49-F238E27FC236}">
                <a16:creationId xmlns:a16="http://schemas.microsoft.com/office/drawing/2014/main" id="{3147A62B-9344-47FC-B941-A1ADD2A3A066}"/>
              </a:ext>
            </a:extLst>
          </p:cNvPr>
          <p:cNvSpPr>
            <a:spLocks noGrp="1"/>
          </p:cNvSpPr>
          <p:nvPr>
            <p:ph type="body" sz="quarter" idx="10"/>
          </p:nvPr>
        </p:nvSpPr>
        <p:spPr>
          <a:xfrm>
            <a:off x="274638" y="1212850"/>
            <a:ext cx="11887200" cy="2743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a:extLst>
              <a:ext uri="{FF2B5EF4-FFF2-40B4-BE49-F238E27FC236}">
                <a16:creationId xmlns:a16="http://schemas.microsoft.com/office/drawing/2014/main" id="{4C4CCE46-6C48-4C12-BA5E-A467C5ACBEEF}"/>
              </a:ext>
            </a:extLst>
          </p:cNvPr>
          <p:cNvSpPr>
            <a:spLocks noGrp="1"/>
          </p:cNvSpPr>
          <p:nvPr>
            <p:ph type="pic" sz="quarter" idx="11" hasCustomPrompt="1"/>
          </p:nvPr>
        </p:nvSpPr>
        <p:spPr>
          <a:xfrm>
            <a:off x="272274" y="3956048"/>
            <a:ext cx="11889564" cy="2743199"/>
          </a:xfrm>
        </p:spPr>
        <p:txBody>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&lt;&lt;picture of topic&gt;&gt;</a:t>
            </a:r>
          </a:p>
          <a:p>
            <a:endParaRPr lang="en-US" dirty="0"/>
          </a:p>
        </p:txBody>
      </p:sp>
    </p:spTree>
    <p:extLst>
      <p:ext uri="{BB962C8B-B14F-4D97-AF65-F5344CB8AC3E}">
        <p14:creationId xmlns:p14="http://schemas.microsoft.com/office/powerpoint/2010/main" val="315659544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19"/>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150004912"/>
      </p:ext>
    </p:extLst>
  </p:cSld>
  <p:clrMap bg1="lt1" tx1="dk1" bg2="lt2" tx2="dk2" accent1="accent1" accent2="accent2" accent3="accent3" accent4="accent4" accent5="accent5" accent6="accent6" hlink="hlink" folHlink="folHlink"/>
  <p:sldLayoutIdLst>
    <p:sldLayoutId id="2147484276" r:id="rId1"/>
    <p:sldLayoutId id="2147484288" r:id="rId2"/>
    <p:sldLayoutId id="2147484289" r:id="rId3"/>
    <p:sldLayoutId id="2147484296" r:id="rId4"/>
    <p:sldLayoutId id="2147484290" r:id="rId5"/>
    <p:sldLayoutId id="2147484297" r:id="rId6"/>
    <p:sldLayoutId id="2147484298" r:id="rId7"/>
    <p:sldLayoutId id="2147484299" r:id="rId8"/>
    <p:sldLayoutId id="2147484300" r:id="rId9"/>
    <p:sldLayoutId id="2147484301" r:id="rId10"/>
    <p:sldLayoutId id="2147484305" r:id="rId11"/>
    <p:sldLayoutId id="2147484291" r:id="rId12"/>
    <p:sldLayoutId id="2147484292" r:id="rId13"/>
    <p:sldLayoutId id="2147484293" r:id="rId14"/>
    <p:sldLayoutId id="2147484294" r:id="rId15"/>
    <p:sldLayoutId id="2147484304" r:id="rId16"/>
    <p:sldLayoutId id="2147484295" r:id="rId17"/>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solidFill>
            <a:schemeClr val="accent3"/>
          </a:soli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36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hyperlink" Target="https://support.office.com/en-us/article/structural-navigation-and-performance-f163053f-8eca-4b9c-b973-36b395093b43" TargetMode="External"/><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32.xml.rels><?xml version="1.0" encoding="UTF-8" standalone="yes"?>
<Relationships xmlns="http://schemas.openxmlformats.org/package/2006/relationships"><Relationship Id="rId2" Type="http://schemas.openxmlformats.org/officeDocument/2006/relationships/image" Target="../media/image18.tmp"/><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18.tmp"/></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21.tmp"/><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5.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38.xml"/><Relationship Id="rId1" Type="http://schemas.openxmlformats.org/officeDocument/2006/relationships/slideLayout" Target="../slideLayouts/slideLayout7.xml"/><Relationship Id="rId4" Type="http://schemas.openxmlformats.org/officeDocument/2006/relationships/hyperlink" Target="http://justintarte.blogspot.com/2011/12/top-10-questions-to-ask-yourself-in.html?m=0" TargetMode="Externa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p:txBody>
          <a:bodyPr/>
          <a:lstStyle/>
          <a:p>
            <a:r>
              <a:rPr lang="en-US" dirty="0"/>
              <a:t>Page load optimization</a:t>
            </a:r>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Office 365 Front Door: Concept (cont.)</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83264"/>
          </a:xfrm>
        </p:spPr>
        <p:txBody>
          <a:bodyPr/>
          <a:lstStyle/>
          <a:p>
            <a:endParaRPr lang="en-US" dirty="0"/>
          </a:p>
        </p:txBody>
      </p:sp>
      <p:pic>
        <p:nvPicPr>
          <p:cNvPr id="5" name="Picture 4">
            <a:extLst>
              <a:ext uri="{FF2B5EF4-FFF2-40B4-BE49-F238E27FC236}">
                <a16:creationId xmlns:a16="http://schemas.microsoft.com/office/drawing/2014/main" id="{A21C3C78-5628-46BE-ABAB-18D515C81050}"/>
              </a:ext>
            </a:extLst>
          </p:cNvPr>
          <p:cNvPicPr>
            <a:picLocks noChangeAspect="1"/>
          </p:cNvPicPr>
          <p:nvPr/>
        </p:nvPicPr>
        <p:blipFill>
          <a:blip r:embed="rId2"/>
          <a:stretch>
            <a:fillRect/>
          </a:stretch>
        </p:blipFill>
        <p:spPr>
          <a:xfrm>
            <a:off x="321772" y="2049462"/>
            <a:ext cx="11792929" cy="4287361"/>
          </a:xfrm>
          <a:prstGeom prst="rect">
            <a:avLst/>
          </a:prstGeom>
        </p:spPr>
      </p:pic>
    </p:spTree>
    <p:extLst>
      <p:ext uri="{BB962C8B-B14F-4D97-AF65-F5344CB8AC3E}">
        <p14:creationId xmlns:p14="http://schemas.microsoft.com/office/powerpoint/2010/main" val="115597455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Azure Front Door: Implementation concepts</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3991862"/>
          </a:xfrm>
        </p:spPr>
        <p:txBody>
          <a:bodyPr/>
          <a:lstStyle/>
          <a:p>
            <a:r>
              <a:rPr lang="en-US" sz="3200" dirty="0"/>
              <a:t>Reuse warm TCP connection.</a:t>
            </a:r>
          </a:p>
          <a:p>
            <a:pPr lvl="1">
              <a:spcAft>
                <a:spcPts val="600"/>
              </a:spcAft>
            </a:pPr>
            <a:r>
              <a:rPr lang="en-US" dirty="0"/>
              <a:t>Reuse existing SSL connection.</a:t>
            </a:r>
          </a:p>
          <a:p>
            <a:pPr lvl="1">
              <a:spcAft>
                <a:spcPts val="600"/>
              </a:spcAft>
            </a:pPr>
            <a:r>
              <a:rPr lang="en-US" dirty="0"/>
              <a:t>Saving on SSL is even more significant than non-SSL.</a:t>
            </a:r>
          </a:p>
          <a:p>
            <a:pPr lvl="1">
              <a:spcAft>
                <a:spcPts val="600"/>
              </a:spcAft>
            </a:pPr>
            <a:r>
              <a:rPr lang="en-US" dirty="0"/>
              <a:t>7 handshakes vs. 4 handshakes.</a:t>
            </a:r>
          </a:p>
          <a:p>
            <a:r>
              <a:rPr lang="en-US" sz="3200" dirty="0"/>
              <a:t>Split TCP:</a:t>
            </a:r>
          </a:p>
          <a:p>
            <a:pPr lvl="1">
              <a:spcAft>
                <a:spcPts val="600"/>
              </a:spcAft>
            </a:pPr>
            <a:r>
              <a:rPr lang="en-US" dirty="0"/>
              <a:t>Azure Front Door is close to customer.</a:t>
            </a:r>
          </a:p>
          <a:p>
            <a:pPr lvl="1">
              <a:spcAft>
                <a:spcPts val="600"/>
              </a:spcAft>
            </a:pPr>
            <a:r>
              <a:rPr lang="en-US" dirty="0"/>
              <a:t>Long distance connection between AFD and App Server.</a:t>
            </a:r>
          </a:p>
          <a:p>
            <a:pPr lvl="1">
              <a:spcAft>
                <a:spcPts val="600"/>
              </a:spcAft>
            </a:pPr>
            <a:r>
              <a:rPr lang="en-US" dirty="0"/>
              <a:t>Chatty TCP connections perform proportional to RTT.</a:t>
            </a:r>
          </a:p>
        </p:txBody>
      </p:sp>
    </p:spTree>
    <p:extLst>
      <p:ext uri="{BB962C8B-B14F-4D97-AF65-F5344CB8AC3E}">
        <p14:creationId xmlns:p14="http://schemas.microsoft.com/office/powerpoint/2010/main" val="244019366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sz="4000" dirty="0"/>
              <a:t>Azure Front Door: Implementation concepts (cont.)</a:t>
            </a:r>
            <a:endParaRPr lang="en-US" dirty="0"/>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83264"/>
          </a:xfrm>
        </p:spPr>
        <p:txBody>
          <a:bodyPr/>
          <a:lstStyle/>
          <a:p>
            <a:endParaRPr lang="en-US" dirty="0"/>
          </a:p>
        </p:txBody>
      </p:sp>
      <p:pic>
        <p:nvPicPr>
          <p:cNvPr id="4" name="Picture 3">
            <a:extLst>
              <a:ext uri="{FF2B5EF4-FFF2-40B4-BE49-F238E27FC236}">
                <a16:creationId xmlns:a16="http://schemas.microsoft.com/office/drawing/2014/main" id="{0DB7A81F-5836-45BB-938F-EEAC9DD1993A}"/>
              </a:ext>
            </a:extLst>
          </p:cNvPr>
          <p:cNvPicPr/>
          <p:nvPr/>
        </p:nvPicPr>
        <p:blipFill>
          <a:blip r:embed="rId3"/>
          <a:stretch>
            <a:fillRect/>
          </a:stretch>
        </p:blipFill>
        <p:spPr>
          <a:xfrm>
            <a:off x="1050989" y="1287461"/>
            <a:ext cx="10334495" cy="5249159"/>
          </a:xfrm>
          <a:prstGeom prst="rect">
            <a:avLst/>
          </a:prstGeom>
        </p:spPr>
      </p:pic>
    </p:spTree>
    <p:extLst>
      <p:ext uri="{BB962C8B-B14F-4D97-AF65-F5344CB8AC3E}">
        <p14:creationId xmlns:p14="http://schemas.microsoft.com/office/powerpoint/2010/main" val="3928731135"/>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sz="4000" dirty="0"/>
              <a:t>Azure Front Door: Implementation concepts (cont.)</a:t>
            </a:r>
            <a:endParaRPr lang="en-US" dirty="0"/>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83264"/>
          </a:xfrm>
        </p:spPr>
        <p:txBody>
          <a:bodyPr/>
          <a:lstStyle/>
          <a:p>
            <a:endParaRPr lang="en-US" dirty="0"/>
          </a:p>
        </p:txBody>
      </p:sp>
      <p:pic>
        <p:nvPicPr>
          <p:cNvPr id="5" name="Picture 4">
            <a:extLst>
              <a:ext uri="{FF2B5EF4-FFF2-40B4-BE49-F238E27FC236}">
                <a16:creationId xmlns:a16="http://schemas.microsoft.com/office/drawing/2014/main" id="{39DD6AC1-FAE2-42AC-B2A6-4D07ED936FF0}"/>
              </a:ext>
            </a:extLst>
          </p:cNvPr>
          <p:cNvPicPr>
            <a:picLocks noChangeAspect="1"/>
          </p:cNvPicPr>
          <p:nvPr/>
        </p:nvPicPr>
        <p:blipFill>
          <a:blip r:embed="rId3"/>
          <a:stretch>
            <a:fillRect/>
          </a:stretch>
        </p:blipFill>
        <p:spPr>
          <a:xfrm>
            <a:off x="983161" y="1363662"/>
            <a:ext cx="10470152" cy="5336394"/>
          </a:xfrm>
          <a:prstGeom prst="rect">
            <a:avLst/>
          </a:prstGeom>
        </p:spPr>
      </p:pic>
    </p:spTree>
    <p:extLst>
      <p:ext uri="{BB962C8B-B14F-4D97-AF65-F5344CB8AC3E}">
        <p14:creationId xmlns:p14="http://schemas.microsoft.com/office/powerpoint/2010/main" val="292533995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sz="4000" dirty="0"/>
              <a:t>Azure Front Door: Implementation concepts (cont.)</a:t>
            </a:r>
            <a:endParaRPr lang="en-US" dirty="0"/>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83264"/>
          </a:xfrm>
        </p:spPr>
        <p:txBody>
          <a:bodyPr/>
          <a:lstStyle/>
          <a:p>
            <a:endParaRPr lang="en-US" dirty="0"/>
          </a:p>
        </p:txBody>
      </p:sp>
      <p:grpSp>
        <p:nvGrpSpPr>
          <p:cNvPr id="6" name="Group 5">
            <a:extLst>
              <a:ext uri="{FF2B5EF4-FFF2-40B4-BE49-F238E27FC236}">
                <a16:creationId xmlns:a16="http://schemas.microsoft.com/office/drawing/2014/main" id="{F57EE512-0E56-40B0-A5E8-8484C18C5CB0}"/>
              </a:ext>
            </a:extLst>
          </p:cNvPr>
          <p:cNvGrpSpPr/>
          <p:nvPr/>
        </p:nvGrpSpPr>
        <p:grpSpPr>
          <a:xfrm flipH="1">
            <a:off x="448775" y="1896114"/>
            <a:ext cx="11538924" cy="4377688"/>
            <a:chOff x="1752599" y="2452356"/>
            <a:chExt cx="9802954" cy="3719088"/>
          </a:xfrm>
        </p:grpSpPr>
        <p:cxnSp>
          <p:nvCxnSpPr>
            <p:cNvPr id="7" name="Straight Connector 6">
              <a:extLst>
                <a:ext uri="{FF2B5EF4-FFF2-40B4-BE49-F238E27FC236}">
                  <a16:creationId xmlns:a16="http://schemas.microsoft.com/office/drawing/2014/main" id="{0C6F9E36-DB42-45ED-8272-FC699DE04780}"/>
                </a:ext>
              </a:extLst>
            </p:cNvPr>
            <p:cNvCxnSpPr>
              <a:cxnSpLocks/>
            </p:cNvCxnSpPr>
            <p:nvPr/>
          </p:nvCxnSpPr>
          <p:spPr>
            <a:xfrm flipH="1">
              <a:off x="1752599" y="4064988"/>
              <a:ext cx="8991601"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laptop">
              <a:extLst>
                <a:ext uri="{FF2B5EF4-FFF2-40B4-BE49-F238E27FC236}">
                  <a16:creationId xmlns:a16="http://schemas.microsoft.com/office/drawing/2014/main" id="{0A3B6FA8-3CED-41A4-958E-98E45B3324BB}"/>
                </a:ext>
              </a:extLst>
            </p:cNvPr>
            <p:cNvSpPr>
              <a:spLocks noEditPoints="1" noChangeArrowheads="1"/>
            </p:cNvSpPr>
            <p:nvPr/>
          </p:nvSpPr>
          <p:spPr bwMode="auto">
            <a:xfrm>
              <a:off x="10922107" y="3020522"/>
              <a:ext cx="515300" cy="371265"/>
            </a:xfrm>
            <a:custGeom>
              <a:avLst/>
              <a:gdLst>
                <a:gd name="T0" fmla="*/ 3362 w 21600"/>
                <a:gd name="T1" fmla="*/ 0 h 21600"/>
                <a:gd name="T2" fmla="*/ 3362 w 21600"/>
                <a:gd name="T3" fmla="*/ 7173 h 21600"/>
                <a:gd name="T4" fmla="*/ 18327 w 21600"/>
                <a:gd name="T5" fmla="*/ 0 h 21600"/>
                <a:gd name="T6" fmla="*/ 18327 w 21600"/>
                <a:gd name="T7" fmla="*/ 7173 h 21600"/>
                <a:gd name="T8" fmla="*/ 10800 w 21600"/>
                <a:gd name="T9" fmla="*/ 0 h 21600"/>
                <a:gd name="T10" fmla="*/ 10800 w 21600"/>
                <a:gd name="T11" fmla="*/ 21600 h 21600"/>
                <a:gd name="T12" fmla="*/ 0 w 21600"/>
                <a:gd name="T13" fmla="*/ 21600 h 21600"/>
                <a:gd name="T14" fmla="*/ 21600 w 21600"/>
                <a:gd name="T15" fmla="*/ 21600 h 21600"/>
                <a:gd name="T16" fmla="*/ 4445 w 21600"/>
                <a:gd name="T17" fmla="*/ 1858 h 21600"/>
                <a:gd name="T18" fmla="*/ 17311 w 21600"/>
                <a:gd name="T19" fmla="*/ 12323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extrusionOk="0">
                  <a:moveTo>
                    <a:pt x="3362" y="0"/>
                  </a:moveTo>
                  <a:lnTo>
                    <a:pt x="18327" y="0"/>
                  </a:lnTo>
                  <a:lnTo>
                    <a:pt x="18327" y="14347"/>
                  </a:lnTo>
                  <a:lnTo>
                    <a:pt x="3362" y="14347"/>
                  </a:lnTo>
                  <a:lnTo>
                    <a:pt x="3362" y="0"/>
                  </a:lnTo>
                  <a:close/>
                </a:path>
                <a:path w="21600" h="21600" extrusionOk="0">
                  <a:moveTo>
                    <a:pt x="3340" y="15068"/>
                  </a:moveTo>
                  <a:lnTo>
                    <a:pt x="0" y="19877"/>
                  </a:lnTo>
                  <a:lnTo>
                    <a:pt x="21600" y="19877"/>
                  </a:lnTo>
                  <a:lnTo>
                    <a:pt x="18327" y="15068"/>
                  </a:lnTo>
                  <a:lnTo>
                    <a:pt x="3340" y="15068"/>
                  </a:lnTo>
                  <a:close/>
                </a:path>
                <a:path w="21600" h="21600" extrusionOk="0">
                  <a:moveTo>
                    <a:pt x="0" y="19877"/>
                  </a:moveTo>
                  <a:lnTo>
                    <a:pt x="0" y="21600"/>
                  </a:lnTo>
                  <a:lnTo>
                    <a:pt x="21600" y="21600"/>
                  </a:lnTo>
                  <a:lnTo>
                    <a:pt x="21600" y="19877"/>
                  </a:lnTo>
                  <a:lnTo>
                    <a:pt x="0" y="19877"/>
                  </a:lnTo>
                  <a:close/>
                </a:path>
                <a:path w="21600" h="21600" extrusionOk="0">
                  <a:moveTo>
                    <a:pt x="4186" y="1523"/>
                  </a:moveTo>
                  <a:lnTo>
                    <a:pt x="17547" y="1523"/>
                  </a:lnTo>
                  <a:lnTo>
                    <a:pt x="17547" y="12744"/>
                  </a:lnTo>
                  <a:lnTo>
                    <a:pt x="4186" y="12744"/>
                  </a:lnTo>
                  <a:lnTo>
                    <a:pt x="4186" y="1523"/>
                  </a:lnTo>
                  <a:close/>
                </a:path>
                <a:path w="21600" h="21600" extrusionOk="0">
                  <a:moveTo>
                    <a:pt x="3318" y="15549"/>
                  </a:moveTo>
                  <a:lnTo>
                    <a:pt x="2917" y="16110"/>
                  </a:lnTo>
                  <a:lnTo>
                    <a:pt x="18727" y="16110"/>
                  </a:lnTo>
                  <a:lnTo>
                    <a:pt x="18327" y="15549"/>
                  </a:lnTo>
                  <a:lnTo>
                    <a:pt x="3318" y="15549"/>
                  </a:lnTo>
                  <a:close/>
                </a:path>
                <a:path w="21600" h="21600" extrusionOk="0">
                  <a:moveTo>
                    <a:pt x="6213" y="18314"/>
                  </a:moveTo>
                  <a:lnTo>
                    <a:pt x="5946" y="18875"/>
                  </a:lnTo>
                  <a:lnTo>
                    <a:pt x="15766" y="18875"/>
                  </a:lnTo>
                  <a:lnTo>
                    <a:pt x="15499" y="18314"/>
                  </a:lnTo>
                  <a:lnTo>
                    <a:pt x="6213" y="18314"/>
                  </a:lnTo>
                  <a:close/>
                </a:path>
                <a:path w="21600" h="21600" extrusionOk="0">
                  <a:moveTo>
                    <a:pt x="2828" y="16471"/>
                  </a:moveTo>
                  <a:lnTo>
                    <a:pt x="2405" y="17072"/>
                  </a:lnTo>
                  <a:lnTo>
                    <a:pt x="19284" y="17072"/>
                  </a:lnTo>
                  <a:lnTo>
                    <a:pt x="18839" y="16471"/>
                  </a:lnTo>
                  <a:lnTo>
                    <a:pt x="2828" y="16471"/>
                  </a:lnTo>
                  <a:close/>
                </a:path>
                <a:path w="21600" h="21600" extrusionOk="0">
                  <a:moveTo>
                    <a:pt x="2316" y="17352"/>
                  </a:moveTo>
                  <a:lnTo>
                    <a:pt x="1871" y="17953"/>
                  </a:lnTo>
                  <a:lnTo>
                    <a:pt x="19863" y="17953"/>
                  </a:lnTo>
                  <a:lnTo>
                    <a:pt x="19395" y="17352"/>
                  </a:lnTo>
                  <a:lnTo>
                    <a:pt x="2316" y="17352"/>
                  </a:lnTo>
                  <a:close/>
                </a:path>
              </a:pathLst>
            </a:custGeom>
            <a:solidFill>
              <a:srgbClr val="C0C0C0"/>
            </a:solidFill>
            <a:ln w="9525">
              <a:solidFill>
                <a:srgbClr val="000000"/>
              </a:solidFill>
              <a:miter lim="800000"/>
              <a:headEnd/>
              <a:tailEnd/>
            </a:ln>
          </p:spPr>
          <p:txBody>
            <a:bodyPr vert="horz" wrap="square" lIns="86995" tIns="43498" rIns="86995" bIns="43498"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044">
                <a:solidFill>
                  <a:prstClr val="black"/>
                </a:solidFill>
              </a:endParaRPr>
            </a:p>
          </p:txBody>
        </p:sp>
        <p:sp>
          <p:nvSpPr>
            <p:cNvPr id="9" name="Rectangle 8">
              <a:extLst>
                <a:ext uri="{FF2B5EF4-FFF2-40B4-BE49-F238E27FC236}">
                  <a16:creationId xmlns:a16="http://schemas.microsoft.com/office/drawing/2014/main" id="{8F062058-A2FA-40C0-9950-168891849F34}"/>
                </a:ext>
              </a:extLst>
            </p:cNvPr>
            <p:cNvSpPr/>
            <p:nvPr/>
          </p:nvSpPr>
          <p:spPr>
            <a:xfrm>
              <a:off x="10820400" y="3913925"/>
              <a:ext cx="614229" cy="371265"/>
            </a:xfrm>
            <a:prstGeom prst="rect">
              <a:avLst/>
            </a:prstGeom>
            <a:ln w="28575">
              <a:solidFill>
                <a:schemeClr val="tx1"/>
              </a:solidFill>
            </a:ln>
          </p:spPr>
          <p:style>
            <a:lnRef idx="1">
              <a:schemeClr val="accent6"/>
            </a:lnRef>
            <a:fillRef idx="3">
              <a:schemeClr val="accent6"/>
            </a:fillRef>
            <a:effectRef idx="2">
              <a:schemeClr val="accent6"/>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prstClr val="white"/>
                  </a:solidFill>
                </a:rPr>
                <a:t>EDGE</a:t>
              </a:r>
            </a:p>
            <a:p>
              <a:pPr algn="ctr"/>
              <a:r>
                <a:rPr lang="en-US" sz="1200" dirty="0">
                  <a:solidFill>
                    <a:prstClr val="white"/>
                  </a:solidFill>
                </a:rPr>
                <a:t>Node</a:t>
              </a:r>
            </a:p>
          </p:txBody>
        </p:sp>
        <p:pic>
          <p:nvPicPr>
            <p:cNvPr id="10" name="Picture 9" descr="C:\Users\Mujtaba\AppData\Local\Microsoft\Windows\Temporary Internet Files\Content.IE5\0OS9D9N9\MC900434845[1].png">
              <a:extLst>
                <a:ext uri="{FF2B5EF4-FFF2-40B4-BE49-F238E27FC236}">
                  <a16:creationId xmlns:a16="http://schemas.microsoft.com/office/drawing/2014/main" id="{2A883785-76F0-47C0-B58D-FB44C3F8AE3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908405" y="5342442"/>
              <a:ext cx="647148" cy="576809"/>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Straight Connector 10">
              <a:extLst>
                <a:ext uri="{FF2B5EF4-FFF2-40B4-BE49-F238E27FC236}">
                  <a16:creationId xmlns:a16="http://schemas.microsoft.com/office/drawing/2014/main" id="{9047B970-6EF4-4381-BDE6-1177015F26F8}"/>
                </a:ext>
              </a:extLst>
            </p:cNvPr>
            <p:cNvCxnSpPr>
              <a:cxnSpLocks/>
            </p:cNvCxnSpPr>
            <p:nvPr/>
          </p:nvCxnSpPr>
          <p:spPr>
            <a:xfrm flipH="1">
              <a:off x="2057401" y="3206154"/>
              <a:ext cx="830579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CE07921-3876-4DDA-9C8B-7461C80AA76A}"/>
                </a:ext>
              </a:extLst>
            </p:cNvPr>
            <p:cNvCxnSpPr>
              <a:cxnSpLocks/>
            </p:cNvCxnSpPr>
            <p:nvPr/>
          </p:nvCxnSpPr>
          <p:spPr>
            <a:xfrm flipH="1">
              <a:off x="1752600" y="5610887"/>
              <a:ext cx="8991601"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73">
              <a:extLst>
                <a:ext uri="{FF2B5EF4-FFF2-40B4-BE49-F238E27FC236}">
                  <a16:creationId xmlns:a16="http://schemas.microsoft.com/office/drawing/2014/main" id="{3AB6F896-1606-4C03-B5B3-2CB655796A48}"/>
                </a:ext>
              </a:extLst>
            </p:cNvPr>
            <p:cNvSpPr txBox="1"/>
            <p:nvPr/>
          </p:nvSpPr>
          <p:spPr>
            <a:xfrm rot="4396024">
              <a:off x="5259259" y="3577855"/>
              <a:ext cx="695916" cy="24289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42"/>
                <a:t>First Byte</a:t>
              </a:r>
            </a:p>
          </p:txBody>
        </p:sp>
        <p:sp>
          <p:nvSpPr>
            <p:cNvPr id="14" name="TextBox 74">
              <a:extLst>
                <a:ext uri="{FF2B5EF4-FFF2-40B4-BE49-F238E27FC236}">
                  <a16:creationId xmlns:a16="http://schemas.microsoft.com/office/drawing/2014/main" id="{0C60AF74-C6CA-4B0D-B43D-D7481258D819}"/>
                </a:ext>
              </a:extLst>
            </p:cNvPr>
            <p:cNvSpPr txBox="1"/>
            <p:nvPr/>
          </p:nvSpPr>
          <p:spPr>
            <a:xfrm>
              <a:off x="2019674" y="3609045"/>
              <a:ext cx="1078528" cy="26808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42"/>
                <a:t>Client RTT</a:t>
              </a:r>
            </a:p>
          </p:txBody>
        </p:sp>
        <p:cxnSp>
          <p:nvCxnSpPr>
            <p:cNvPr id="15" name="Straight Arrow Connector 14">
              <a:extLst>
                <a:ext uri="{FF2B5EF4-FFF2-40B4-BE49-F238E27FC236}">
                  <a16:creationId xmlns:a16="http://schemas.microsoft.com/office/drawing/2014/main" id="{E84D1B1E-7FB8-4319-86FB-5C7ED75C7181}"/>
                </a:ext>
              </a:extLst>
            </p:cNvPr>
            <p:cNvCxnSpPr/>
            <p:nvPr/>
          </p:nvCxnSpPr>
          <p:spPr>
            <a:xfrm rot="5400000">
              <a:off x="4421115" y="4608291"/>
              <a:ext cx="1545900" cy="459292"/>
            </a:xfrm>
            <a:prstGeom prst="straightConnector1">
              <a:avLst/>
            </a:prstGeom>
            <a:ln>
              <a:headEnd type="none" w="med" len="med"/>
              <a:tailEnd type="arrow" w="med" len="med"/>
            </a:ln>
          </p:spPr>
          <p:style>
            <a:lnRef idx="2">
              <a:schemeClr val="accent2"/>
            </a:lnRef>
            <a:fillRef idx="0">
              <a:schemeClr val="accent2"/>
            </a:fillRef>
            <a:effectRef idx="1">
              <a:schemeClr val="accent2"/>
            </a:effectRef>
            <a:fontRef idx="minor">
              <a:schemeClr val="tx1"/>
            </a:fontRef>
          </p:style>
        </p:cxnSp>
        <p:sp>
          <p:nvSpPr>
            <p:cNvPr id="16" name="TextBox 77">
              <a:extLst>
                <a:ext uri="{FF2B5EF4-FFF2-40B4-BE49-F238E27FC236}">
                  <a16:creationId xmlns:a16="http://schemas.microsoft.com/office/drawing/2014/main" id="{0E2A8D3F-696E-4C72-AD2C-EA3CD28508BC}"/>
                </a:ext>
              </a:extLst>
            </p:cNvPr>
            <p:cNvSpPr txBox="1"/>
            <p:nvPr/>
          </p:nvSpPr>
          <p:spPr>
            <a:xfrm rot="6396265">
              <a:off x="5040257" y="4710377"/>
              <a:ext cx="457728" cy="24289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42"/>
                <a:t>ack</a:t>
              </a:r>
            </a:p>
          </p:txBody>
        </p:sp>
        <p:sp>
          <p:nvSpPr>
            <p:cNvPr id="17" name="TextBox 78">
              <a:extLst>
                <a:ext uri="{FF2B5EF4-FFF2-40B4-BE49-F238E27FC236}">
                  <a16:creationId xmlns:a16="http://schemas.microsoft.com/office/drawing/2014/main" id="{1A3ABB42-C78D-4554-9D5D-F15376B045BE}"/>
                </a:ext>
              </a:extLst>
            </p:cNvPr>
            <p:cNvSpPr txBox="1"/>
            <p:nvPr/>
          </p:nvSpPr>
          <p:spPr>
            <a:xfrm>
              <a:off x="2042938" y="4802588"/>
              <a:ext cx="928861" cy="26808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42"/>
                <a:t>Server RTT</a:t>
              </a:r>
            </a:p>
          </p:txBody>
        </p:sp>
        <p:grpSp>
          <p:nvGrpSpPr>
            <p:cNvPr id="18" name="Group 17">
              <a:extLst>
                <a:ext uri="{FF2B5EF4-FFF2-40B4-BE49-F238E27FC236}">
                  <a16:creationId xmlns:a16="http://schemas.microsoft.com/office/drawing/2014/main" id="{16BF0289-B445-4BA8-937B-9A98522BFC52}"/>
                </a:ext>
              </a:extLst>
            </p:cNvPr>
            <p:cNvGrpSpPr/>
            <p:nvPr/>
          </p:nvGrpSpPr>
          <p:grpSpPr>
            <a:xfrm rot="5400000">
              <a:off x="3939304" y="2820072"/>
              <a:ext cx="1061271" cy="1777828"/>
              <a:chOff x="8125896" y="4347633"/>
              <a:chExt cx="1388621" cy="2387083"/>
            </a:xfrm>
          </p:grpSpPr>
          <p:cxnSp>
            <p:nvCxnSpPr>
              <p:cNvPr id="54" name="Straight Arrow Connector 53">
                <a:extLst>
                  <a:ext uri="{FF2B5EF4-FFF2-40B4-BE49-F238E27FC236}">
                    <a16:creationId xmlns:a16="http://schemas.microsoft.com/office/drawing/2014/main" id="{8C8247AC-3475-40FA-BE2D-9DBAA6AE05C7}"/>
                  </a:ext>
                </a:extLst>
              </p:cNvPr>
              <p:cNvCxnSpPr/>
              <p:nvPr/>
            </p:nvCxnSpPr>
            <p:spPr>
              <a:xfrm flipV="1">
                <a:off x="8162276" y="4347633"/>
                <a:ext cx="1123741" cy="266414"/>
              </a:xfrm>
              <a:prstGeom prst="straightConnector1">
                <a:avLst/>
              </a:prstGeom>
              <a:ln>
                <a:headEnd type="arrow" w="med" len="med"/>
                <a:tailEnd type="none" w="med" len="med"/>
              </a:ln>
            </p:spPr>
            <p:style>
              <a:lnRef idx="2">
                <a:schemeClr val="accent2"/>
              </a:lnRef>
              <a:fillRef idx="0">
                <a:schemeClr val="accent2"/>
              </a:fillRef>
              <a:effectRef idx="1">
                <a:schemeClr val="accent2"/>
              </a:effectRef>
              <a:fontRef idx="minor">
                <a:schemeClr val="tx1"/>
              </a:fontRef>
            </p:style>
          </p:cxnSp>
          <p:grpSp>
            <p:nvGrpSpPr>
              <p:cNvPr id="55" name="Group 54">
                <a:extLst>
                  <a:ext uri="{FF2B5EF4-FFF2-40B4-BE49-F238E27FC236}">
                    <a16:creationId xmlns:a16="http://schemas.microsoft.com/office/drawing/2014/main" id="{0762F16B-03EF-4E1F-9524-092139BF7ECF}"/>
                  </a:ext>
                </a:extLst>
              </p:cNvPr>
              <p:cNvGrpSpPr/>
              <p:nvPr/>
            </p:nvGrpSpPr>
            <p:grpSpPr>
              <a:xfrm>
                <a:off x="8162276" y="4606861"/>
                <a:ext cx="1123741" cy="359589"/>
                <a:chOff x="8077200" y="3947007"/>
                <a:chExt cx="762000" cy="308550"/>
              </a:xfrm>
            </p:grpSpPr>
            <p:cxnSp>
              <p:nvCxnSpPr>
                <p:cNvPr id="76" name="Straight Arrow Connector 75">
                  <a:extLst>
                    <a:ext uri="{FF2B5EF4-FFF2-40B4-BE49-F238E27FC236}">
                      <a16:creationId xmlns:a16="http://schemas.microsoft.com/office/drawing/2014/main" id="{0FF9CDB2-7999-4AEB-BE47-04794BE24E9A}"/>
                    </a:ext>
                  </a:extLst>
                </p:cNvPr>
                <p:cNvCxnSpPr/>
                <p:nvPr/>
              </p:nvCxnSpPr>
              <p:spPr>
                <a:xfrm>
                  <a:off x="8077200" y="4026957"/>
                  <a:ext cx="762000" cy="228600"/>
                </a:xfrm>
                <a:prstGeom prst="straightConnector1">
                  <a:avLst/>
                </a:prstGeom>
                <a:ln>
                  <a:headEnd type="none" w="med" len="med"/>
                  <a:tailEnd type="arrow" w="med" len="med"/>
                </a:ln>
              </p:spPr>
              <p:style>
                <a:lnRef idx="2">
                  <a:schemeClr val="accent2"/>
                </a:lnRef>
                <a:fillRef idx="0">
                  <a:schemeClr val="accent2"/>
                </a:fillRef>
                <a:effectRef idx="1">
                  <a:schemeClr val="accent2"/>
                </a:effectRef>
                <a:fontRef idx="minor">
                  <a:schemeClr val="tx1"/>
                </a:fontRef>
              </p:style>
            </p:cxnSp>
            <p:sp>
              <p:nvSpPr>
                <p:cNvPr id="77" name="TextBox 158">
                  <a:extLst>
                    <a:ext uri="{FF2B5EF4-FFF2-40B4-BE49-F238E27FC236}">
                      <a16:creationId xmlns:a16="http://schemas.microsoft.com/office/drawing/2014/main" id="{641FAB16-065A-4BCD-BF6D-49161AD8A4BD}"/>
                    </a:ext>
                  </a:extLst>
                </p:cNvPr>
                <p:cNvSpPr txBox="1"/>
                <p:nvPr/>
              </p:nvSpPr>
              <p:spPr>
                <a:xfrm rot="996265">
                  <a:off x="8339016" y="3947007"/>
                  <a:ext cx="406120" cy="27984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42"/>
                    <a:t>ack</a:t>
                  </a:r>
                </a:p>
              </p:txBody>
            </p:sp>
          </p:grpSp>
          <p:grpSp>
            <p:nvGrpSpPr>
              <p:cNvPr id="56" name="Group 55">
                <a:extLst>
                  <a:ext uri="{FF2B5EF4-FFF2-40B4-BE49-F238E27FC236}">
                    <a16:creationId xmlns:a16="http://schemas.microsoft.com/office/drawing/2014/main" id="{18C8DF14-F62F-41AC-9BA3-96317B60697A}"/>
                  </a:ext>
                </a:extLst>
              </p:cNvPr>
              <p:cNvGrpSpPr/>
              <p:nvPr/>
            </p:nvGrpSpPr>
            <p:grpSpPr>
              <a:xfrm>
                <a:off x="8171422" y="5406891"/>
                <a:ext cx="1123741" cy="359589"/>
                <a:chOff x="8077200" y="3947007"/>
                <a:chExt cx="762000" cy="308550"/>
              </a:xfrm>
            </p:grpSpPr>
            <p:cxnSp>
              <p:nvCxnSpPr>
                <p:cNvPr id="74" name="Straight Arrow Connector 73">
                  <a:extLst>
                    <a:ext uri="{FF2B5EF4-FFF2-40B4-BE49-F238E27FC236}">
                      <a16:creationId xmlns:a16="http://schemas.microsoft.com/office/drawing/2014/main" id="{8C73378A-B680-4993-9FDD-368FB0D0409D}"/>
                    </a:ext>
                  </a:extLst>
                </p:cNvPr>
                <p:cNvCxnSpPr/>
                <p:nvPr/>
              </p:nvCxnSpPr>
              <p:spPr>
                <a:xfrm>
                  <a:off x="8077200" y="4026957"/>
                  <a:ext cx="762000" cy="228600"/>
                </a:xfrm>
                <a:prstGeom prst="straightConnector1">
                  <a:avLst/>
                </a:prstGeom>
                <a:ln>
                  <a:headEnd type="none" w="med" len="med"/>
                  <a:tailEnd type="arrow" w="med" len="med"/>
                </a:ln>
              </p:spPr>
              <p:style>
                <a:lnRef idx="2">
                  <a:schemeClr val="accent2"/>
                </a:lnRef>
                <a:fillRef idx="0">
                  <a:schemeClr val="accent2"/>
                </a:fillRef>
                <a:effectRef idx="1">
                  <a:schemeClr val="accent2"/>
                </a:effectRef>
                <a:fontRef idx="minor">
                  <a:schemeClr val="tx1"/>
                </a:fontRef>
              </p:style>
            </p:cxnSp>
            <p:sp>
              <p:nvSpPr>
                <p:cNvPr id="75" name="TextBox 156">
                  <a:extLst>
                    <a:ext uri="{FF2B5EF4-FFF2-40B4-BE49-F238E27FC236}">
                      <a16:creationId xmlns:a16="http://schemas.microsoft.com/office/drawing/2014/main" id="{1B3763C0-0DAF-47B7-8F82-9CB0045140B9}"/>
                    </a:ext>
                  </a:extLst>
                </p:cNvPr>
                <p:cNvSpPr txBox="1"/>
                <p:nvPr/>
              </p:nvSpPr>
              <p:spPr>
                <a:xfrm rot="996265">
                  <a:off x="8339016" y="3947007"/>
                  <a:ext cx="406120" cy="27984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42"/>
                    <a:t>ack</a:t>
                  </a:r>
                </a:p>
              </p:txBody>
            </p:sp>
          </p:grpSp>
          <p:grpSp>
            <p:nvGrpSpPr>
              <p:cNvPr id="57" name="Group 56">
                <a:extLst>
                  <a:ext uri="{FF2B5EF4-FFF2-40B4-BE49-F238E27FC236}">
                    <a16:creationId xmlns:a16="http://schemas.microsoft.com/office/drawing/2014/main" id="{8BA0BEC0-81A9-400E-B661-F3B44295D10B}"/>
                  </a:ext>
                </a:extLst>
              </p:cNvPr>
              <p:cNvGrpSpPr/>
              <p:nvPr/>
            </p:nvGrpSpPr>
            <p:grpSpPr>
              <a:xfrm>
                <a:off x="8183733" y="6375128"/>
                <a:ext cx="1123741" cy="359588"/>
                <a:chOff x="8077200" y="3947008"/>
                <a:chExt cx="762000" cy="308549"/>
              </a:xfrm>
            </p:grpSpPr>
            <p:cxnSp>
              <p:nvCxnSpPr>
                <p:cNvPr id="72" name="Straight Arrow Connector 71">
                  <a:extLst>
                    <a:ext uri="{FF2B5EF4-FFF2-40B4-BE49-F238E27FC236}">
                      <a16:creationId xmlns:a16="http://schemas.microsoft.com/office/drawing/2014/main" id="{26F5B1AA-BAF7-40E8-A14E-6CFB34BF3012}"/>
                    </a:ext>
                  </a:extLst>
                </p:cNvPr>
                <p:cNvCxnSpPr/>
                <p:nvPr/>
              </p:nvCxnSpPr>
              <p:spPr>
                <a:xfrm>
                  <a:off x="8077200" y="4026957"/>
                  <a:ext cx="762000" cy="228600"/>
                </a:xfrm>
                <a:prstGeom prst="straightConnector1">
                  <a:avLst/>
                </a:prstGeom>
                <a:ln>
                  <a:headEnd type="none" w="med" len="med"/>
                  <a:tailEnd type="arrow" w="med" len="med"/>
                </a:ln>
              </p:spPr>
              <p:style>
                <a:lnRef idx="2">
                  <a:schemeClr val="accent2"/>
                </a:lnRef>
                <a:fillRef idx="0">
                  <a:schemeClr val="accent2"/>
                </a:fillRef>
                <a:effectRef idx="1">
                  <a:schemeClr val="accent2"/>
                </a:effectRef>
                <a:fontRef idx="minor">
                  <a:schemeClr val="tx1"/>
                </a:fontRef>
              </p:style>
            </p:cxnSp>
            <p:sp>
              <p:nvSpPr>
                <p:cNvPr id="73" name="TextBox 154">
                  <a:extLst>
                    <a:ext uri="{FF2B5EF4-FFF2-40B4-BE49-F238E27FC236}">
                      <a16:creationId xmlns:a16="http://schemas.microsoft.com/office/drawing/2014/main" id="{426599FA-96EF-4FAC-9A1B-DB11B00E8E66}"/>
                    </a:ext>
                  </a:extLst>
                </p:cNvPr>
                <p:cNvSpPr txBox="1"/>
                <p:nvPr/>
              </p:nvSpPr>
              <p:spPr>
                <a:xfrm rot="996265">
                  <a:off x="8339016" y="3947008"/>
                  <a:ext cx="406120" cy="27984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42"/>
                    <a:t>ack</a:t>
                  </a:r>
                </a:p>
              </p:txBody>
            </p:sp>
          </p:grpSp>
          <p:cxnSp>
            <p:nvCxnSpPr>
              <p:cNvPr id="58" name="Straight Arrow Connector 57">
                <a:extLst>
                  <a:ext uri="{FF2B5EF4-FFF2-40B4-BE49-F238E27FC236}">
                    <a16:creationId xmlns:a16="http://schemas.microsoft.com/office/drawing/2014/main" id="{09C41622-21C0-4A97-8D16-11DEFE1E8373}"/>
                  </a:ext>
                </a:extLst>
              </p:cNvPr>
              <p:cNvCxnSpPr/>
              <p:nvPr/>
            </p:nvCxnSpPr>
            <p:spPr>
              <a:xfrm flipV="1">
                <a:off x="8153100" y="4427381"/>
                <a:ext cx="1123741" cy="266414"/>
              </a:xfrm>
              <a:prstGeom prst="straightConnector1">
                <a:avLst/>
              </a:prstGeom>
              <a:ln>
                <a:headEnd type="arrow" w="med" len="med"/>
                <a:tailEnd type="none" w="med" len="med"/>
              </a:ln>
            </p:spPr>
            <p:style>
              <a:lnRef idx="2">
                <a:schemeClr val="accent2"/>
              </a:lnRef>
              <a:fillRef idx="0">
                <a:schemeClr val="accent2"/>
              </a:fillRef>
              <a:effectRef idx="1">
                <a:schemeClr val="accent2"/>
              </a:effectRef>
              <a:fontRef idx="minor">
                <a:schemeClr val="tx1"/>
              </a:fontRef>
            </p:style>
          </p:cxnSp>
          <p:grpSp>
            <p:nvGrpSpPr>
              <p:cNvPr id="59" name="Group 58">
                <a:extLst>
                  <a:ext uri="{FF2B5EF4-FFF2-40B4-BE49-F238E27FC236}">
                    <a16:creationId xmlns:a16="http://schemas.microsoft.com/office/drawing/2014/main" id="{A0A6904E-AA05-4E7D-89C6-63DEF045847E}"/>
                  </a:ext>
                </a:extLst>
              </p:cNvPr>
              <p:cNvGrpSpPr/>
              <p:nvPr/>
            </p:nvGrpSpPr>
            <p:grpSpPr>
              <a:xfrm>
                <a:off x="8149999" y="4966780"/>
                <a:ext cx="1142091" cy="512897"/>
                <a:chOff x="8068875" y="4329624"/>
                <a:chExt cx="774443" cy="440098"/>
              </a:xfrm>
            </p:grpSpPr>
            <p:cxnSp>
              <p:nvCxnSpPr>
                <p:cNvPr id="68" name="Straight Arrow Connector 67">
                  <a:extLst>
                    <a:ext uri="{FF2B5EF4-FFF2-40B4-BE49-F238E27FC236}">
                      <a16:creationId xmlns:a16="http://schemas.microsoft.com/office/drawing/2014/main" id="{721A66E1-3256-4BA9-9FAD-CE55013C757B}"/>
                    </a:ext>
                  </a:extLst>
                </p:cNvPr>
                <p:cNvCxnSpPr/>
                <p:nvPr/>
              </p:nvCxnSpPr>
              <p:spPr>
                <a:xfrm flipV="1">
                  <a:off x="8081318" y="4329624"/>
                  <a:ext cx="762000" cy="228600"/>
                </a:xfrm>
                <a:prstGeom prst="straightConnector1">
                  <a:avLst/>
                </a:prstGeom>
                <a:ln>
                  <a:headEnd type="arrow" w="med" len="med"/>
                  <a:tailEnd type="none" w="med" len="med"/>
                </a:ln>
              </p:spPr>
              <p:style>
                <a:lnRef idx="2">
                  <a:schemeClr val="accent2"/>
                </a:lnRef>
                <a:fillRef idx="0">
                  <a:schemeClr val="accent2"/>
                </a:fillRef>
                <a:effectRef idx="1">
                  <a:schemeClr val="accent2"/>
                </a:effectRef>
                <a:fontRef idx="minor">
                  <a:schemeClr val="tx1"/>
                </a:fontRef>
              </p:style>
            </p:cxnSp>
            <p:cxnSp>
              <p:nvCxnSpPr>
                <p:cNvPr id="69" name="Straight Arrow Connector 68">
                  <a:extLst>
                    <a:ext uri="{FF2B5EF4-FFF2-40B4-BE49-F238E27FC236}">
                      <a16:creationId xmlns:a16="http://schemas.microsoft.com/office/drawing/2014/main" id="{A89FD393-46F4-45A8-8D95-3AD5624B5234}"/>
                    </a:ext>
                  </a:extLst>
                </p:cNvPr>
                <p:cNvCxnSpPr/>
                <p:nvPr/>
              </p:nvCxnSpPr>
              <p:spPr>
                <a:xfrm flipV="1">
                  <a:off x="8075096" y="4398053"/>
                  <a:ext cx="762000" cy="228600"/>
                </a:xfrm>
                <a:prstGeom prst="straightConnector1">
                  <a:avLst/>
                </a:prstGeom>
                <a:ln>
                  <a:headEnd type="arrow" w="med" len="med"/>
                  <a:tailEnd type="none" w="med" len="med"/>
                </a:ln>
              </p:spPr>
              <p:style>
                <a:lnRef idx="2">
                  <a:schemeClr val="accent2"/>
                </a:lnRef>
                <a:fillRef idx="0">
                  <a:schemeClr val="accent2"/>
                </a:fillRef>
                <a:effectRef idx="1">
                  <a:schemeClr val="accent2"/>
                </a:effectRef>
                <a:fontRef idx="minor">
                  <a:schemeClr val="tx1"/>
                </a:fontRef>
              </p:style>
            </p:cxnSp>
            <p:cxnSp>
              <p:nvCxnSpPr>
                <p:cNvPr id="70" name="Straight Arrow Connector 69">
                  <a:extLst>
                    <a:ext uri="{FF2B5EF4-FFF2-40B4-BE49-F238E27FC236}">
                      <a16:creationId xmlns:a16="http://schemas.microsoft.com/office/drawing/2014/main" id="{43FACBF8-0317-4088-B30F-D031C30377B3}"/>
                    </a:ext>
                  </a:extLst>
                </p:cNvPr>
                <p:cNvCxnSpPr/>
                <p:nvPr/>
              </p:nvCxnSpPr>
              <p:spPr>
                <a:xfrm flipV="1">
                  <a:off x="8075094" y="4472693"/>
                  <a:ext cx="762000" cy="228600"/>
                </a:xfrm>
                <a:prstGeom prst="straightConnector1">
                  <a:avLst/>
                </a:prstGeom>
                <a:ln>
                  <a:headEnd type="arrow" w="med" len="med"/>
                  <a:tailEnd type="none" w="med" len="med"/>
                </a:ln>
              </p:spPr>
              <p:style>
                <a:lnRef idx="2">
                  <a:schemeClr val="accent2"/>
                </a:lnRef>
                <a:fillRef idx="0">
                  <a:schemeClr val="accent2"/>
                </a:fillRef>
                <a:effectRef idx="1">
                  <a:schemeClr val="accent2"/>
                </a:effectRef>
                <a:fontRef idx="minor">
                  <a:schemeClr val="tx1"/>
                </a:fontRef>
              </p:style>
            </p:cxnSp>
            <p:cxnSp>
              <p:nvCxnSpPr>
                <p:cNvPr id="71" name="Straight Arrow Connector 70">
                  <a:extLst>
                    <a:ext uri="{FF2B5EF4-FFF2-40B4-BE49-F238E27FC236}">
                      <a16:creationId xmlns:a16="http://schemas.microsoft.com/office/drawing/2014/main" id="{BA791F3B-D995-4362-9A4B-156D80D5F378}"/>
                    </a:ext>
                  </a:extLst>
                </p:cNvPr>
                <p:cNvCxnSpPr/>
                <p:nvPr/>
              </p:nvCxnSpPr>
              <p:spPr>
                <a:xfrm flipV="1">
                  <a:off x="8068875" y="4541122"/>
                  <a:ext cx="762000" cy="228600"/>
                </a:xfrm>
                <a:prstGeom prst="straightConnector1">
                  <a:avLst/>
                </a:prstGeom>
                <a:ln>
                  <a:headEnd type="arrow" w="med" len="med"/>
                  <a:tailEnd type="none" w="med" len="med"/>
                </a:ln>
              </p:spPr>
              <p:style>
                <a:lnRef idx="2">
                  <a:schemeClr val="accent2"/>
                </a:lnRef>
                <a:fillRef idx="0">
                  <a:schemeClr val="accent2"/>
                </a:fillRef>
                <a:effectRef idx="1">
                  <a:schemeClr val="accent2"/>
                </a:effectRef>
                <a:fontRef idx="minor">
                  <a:schemeClr val="tx1"/>
                </a:fontRef>
              </p:style>
            </p:cxnSp>
          </p:grpSp>
          <p:grpSp>
            <p:nvGrpSpPr>
              <p:cNvPr id="60" name="Group 59">
                <a:extLst>
                  <a:ext uri="{FF2B5EF4-FFF2-40B4-BE49-F238E27FC236}">
                    <a16:creationId xmlns:a16="http://schemas.microsoft.com/office/drawing/2014/main" id="{B0E90E40-EAE6-4FC4-8E49-E361A5DA945F}"/>
                  </a:ext>
                </a:extLst>
              </p:cNvPr>
              <p:cNvGrpSpPr/>
              <p:nvPr/>
            </p:nvGrpSpPr>
            <p:grpSpPr>
              <a:xfrm>
                <a:off x="8140820" y="5799523"/>
                <a:ext cx="1142091" cy="512897"/>
                <a:chOff x="8068875" y="4329624"/>
                <a:chExt cx="774443" cy="440098"/>
              </a:xfrm>
            </p:grpSpPr>
            <p:cxnSp>
              <p:nvCxnSpPr>
                <p:cNvPr id="64" name="Straight Arrow Connector 63">
                  <a:extLst>
                    <a:ext uri="{FF2B5EF4-FFF2-40B4-BE49-F238E27FC236}">
                      <a16:creationId xmlns:a16="http://schemas.microsoft.com/office/drawing/2014/main" id="{3960F1B6-2A7E-4C7F-AFC9-70E480654538}"/>
                    </a:ext>
                  </a:extLst>
                </p:cNvPr>
                <p:cNvCxnSpPr/>
                <p:nvPr/>
              </p:nvCxnSpPr>
              <p:spPr>
                <a:xfrm flipV="1">
                  <a:off x="8081318" y="4329624"/>
                  <a:ext cx="762000" cy="228600"/>
                </a:xfrm>
                <a:prstGeom prst="straightConnector1">
                  <a:avLst/>
                </a:prstGeom>
                <a:ln>
                  <a:headEnd type="arrow" w="med" len="med"/>
                  <a:tailEnd type="none" w="med" len="med"/>
                </a:ln>
              </p:spPr>
              <p:style>
                <a:lnRef idx="2">
                  <a:schemeClr val="accent2"/>
                </a:lnRef>
                <a:fillRef idx="0">
                  <a:schemeClr val="accent2"/>
                </a:fillRef>
                <a:effectRef idx="1">
                  <a:schemeClr val="accent2"/>
                </a:effectRef>
                <a:fontRef idx="minor">
                  <a:schemeClr val="tx1"/>
                </a:fontRef>
              </p:style>
            </p:cxnSp>
            <p:cxnSp>
              <p:nvCxnSpPr>
                <p:cNvPr id="65" name="Straight Arrow Connector 64">
                  <a:extLst>
                    <a:ext uri="{FF2B5EF4-FFF2-40B4-BE49-F238E27FC236}">
                      <a16:creationId xmlns:a16="http://schemas.microsoft.com/office/drawing/2014/main" id="{313DEA45-C480-4958-9225-F91DB0C95E18}"/>
                    </a:ext>
                  </a:extLst>
                </p:cNvPr>
                <p:cNvCxnSpPr/>
                <p:nvPr/>
              </p:nvCxnSpPr>
              <p:spPr>
                <a:xfrm flipV="1">
                  <a:off x="8075096" y="4398053"/>
                  <a:ext cx="762000" cy="228600"/>
                </a:xfrm>
                <a:prstGeom prst="straightConnector1">
                  <a:avLst/>
                </a:prstGeom>
                <a:ln>
                  <a:headEnd type="arrow" w="med" len="med"/>
                  <a:tailEnd type="none" w="med" len="med"/>
                </a:ln>
              </p:spPr>
              <p:style>
                <a:lnRef idx="2">
                  <a:schemeClr val="accent2"/>
                </a:lnRef>
                <a:fillRef idx="0">
                  <a:schemeClr val="accent2"/>
                </a:fillRef>
                <a:effectRef idx="1">
                  <a:schemeClr val="accent2"/>
                </a:effectRef>
                <a:fontRef idx="minor">
                  <a:schemeClr val="tx1"/>
                </a:fontRef>
              </p:style>
            </p:cxnSp>
            <p:cxnSp>
              <p:nvCxnSpPr>
                <p:cNvPr id="66" name="Straight Arrow Connector 65">
                  <a:extLst>
                    <a:ext uri="{FF2B5EF4-FFF2-40B4-BE49-F238E27FC236}">
                      <a16:creationId xmlns:a16="http://schemas.microsoft.com/office/drawing/2014/main" id="{BD2569A4-1ECC-4931-BB12-0719AC883384}"/>
                    </a:ext>
                  </a:extLst>
                </p:cNvPr>
                <p:cNvCxnSpPr/>
                <p:nvPr/>
              </p:nvCxnSpPr>
              <p:spPr>
                <a:xfrm flipV="1">
                  <a:off x="8075094" y="4472693"/>
                  <a:ext cx="762000" cy="228600"/>
                </a:xfrm>
                <a:prstGeom prst="straightConnector1">
                  <a:avLst/>
                </a:prstGeom>
                <a:ln>
                  <a:headEnd type="arrow" w="med" len="med"/>
                  <a:tailEnd type="none" w="med" len="med"/>
                </a:ln>
              </p:spPr>
              <p:style>
                <a:lnRef idx="2">
                  <a:schemeClr val="accent2"/>
                </a:lnRef>
                <a:fillRef idx="0">
                  <a:schemeClr val="accent2"/>
                </a:fillRef>
                <a:effectRef idx="1">
                  <a:schemeClr val="accent2"/>
                </a:effectRef>
                <a:fontRef idx="minor">
                  <a:schemeClr val="tx1"/>
                </a:fontRef>
              </p:style>
            </p:cxnSp>
            <p:cxnSp>
              <p:nvCxnSpPr>
                <p:cNvPr id="67" name="Straight Arrow Connector 66">
                  <a:extLst>
                    <a:ext uri="{FF2B5EF4-FFF2-40B4-BE49-F238E27FC236}">
                      <a16:creationId xmlns:a16="http://schemas.microsoft.com/office/drawing/2014/main" id="{519A3BC4-B761-4808-8299-BEB51E2404DA}"/>
                    </a:ext>
                  </a:extLst>
                </p:cNvPr>
                <p:cNvCxnSpPr/>
                <p:nvPr/>
              </p:nvCxnSpPr>
              <p:spPr>
                <a:xfrm flipV="1">
                  <a:off x="8068875" y="4541122"/>
                  <a:ext cx="762000" cy="228600"/>
                </a:xfrm>
                <a:prstGeom prst="straightConnector1">
                  <a:avLst/>
                </a:prstGeom>
                <a:ln>
                  <a:headEnd type="arrow" w="med" len="med"/>
                  <a:tailEnd type="none" w="med" len="med"/>
                </a:ln>
              </p:spPr>
              <p:style>
                <a:lnRef idx="2">
                  <a:schemeClr val="accent2"/>
                </a:lnRef>
                <a:fillRef idx="0">
                  <a:schemeClr val="accent2"/>
                </a:fillRef>
                <a:effectRef idx="1">
                  <a:schemeClr val="accent2"/>
                </a:effectRef>
                <a:fontRef idx="minor">
                  <a:schemeClr val="tx1"/>
                </a:fontRef>
              </p:style>
            </p:cxnSp>
          </p:grpSp>
          <p:cxnSp>
            <p:nvCxnSpPr>
              <p:cNvPr id="61" name="Straight Arrow Connector 60">
                <a:extLst>
                  <a:ext uri="{FF2B5EF4-FFF2-40B4-BE49-F238E27FC236}">
                    <a16:creationId xmlns:a16="http://schemas.microsoft.com/office/drawing/2014/main" id="{E079C49B-4A21-4A50-ADA0-38A4E60605B2}"/>
                  </a:ext>
                </a:extLst>
              </p:cNvPr>
              <p:cNvCxnSpPr/>
              <p:nvPr/>
            </p:nvCxnSpPr>
            <p:spPr>
              <a:xfrm flipV="1">
                <a:off x="8135072" y="6111274"/>
                <a:ext cx="1123741" cy="266414"/>
              </a:xfrm>
              <a:prstGeom prst="straightConnector1">
                <a:avLst/>
              </a:prstGeom>
              <a:ln>
                <a:headEnd type="arrow" w="med" len="med"/>
                <a:tailEnd type="none" w="med" len="med"/>
              </a:ln>
            </p:spPr>
            <p:style>
              <a:lnRef idx="2">
                <a:schemeClr val="accent2"/>
              </a:lnRef>
              <a:fillRef idx="0">
                <a:schemeClr val="accent2"/>
              </a:fillRef>
              <a:effectRef idx="1">
                <a:schemeClr val="accent2"/>
              </a:effectRef>
              <a:fontRef idx="minor">
                <a:schemeClr val="tx1"/>
              </a:fontRef>
            </p:style>
          </p:cxnSp>
          <p:cxnSp>
            <p:nvCxnSpPr>
              <p:cNvPr id="62" name="Straight Arrow Connector 61">
                <a:extLst>
                  <a:ext uri="{FF2B5EF4-FFF2-40B4-BE49-F238E27FC236}">
                    <a16:creationId xmlns:a16="http://schemas.microsoft.com/office/drawing/2014/main" id="{3DAD125C-7BD1-4026-BF7B-0B36AFC6F21B}"/>
                  </a:ext>
                </a:extLst>
              </p:cNvPr>
              <p:cNvCxnSpPr/>
              <p:nvPr/>
            </p:nvCxnSpPr>
            <p:spPr>
              <a:xfrm flipV="1">
                <a:off x="8125896" y="6180147"/>
                <a:ext cx="1123741" cy="266414"/>
              </a:xfrm>
              <a:prstGeom prst="straightConnector1">
                <a:avLst/>
              </a:prstGeom>
              <a:ln>
                <a:headEnd type="arrow" w="med" len="med"/>
                <a:tailEnd type="none" w="med" len="med"/>
              </a:ln>
            </p:spPr>
            <p:style>
              <a:lnRef idx="2">
                <a:schemeClr val="accent2"/>
              </a:lnRef>
              <a:fillRef idx="0">
                <a:schemeClr val="accent2"/>
              </a:fillRef>
              <a:effectRef idx="1">
                <a:schemeClr val="accent2"/>
              </a:effectRef>
              <a:fontRef idx="minor">
                <a:schemeClr val="tx1"/>
              </a:fontRef>
            </p:style>
          </p:cxnSp>
          <p:sp>
            <p:nvSpPr>
              <p:cNvPr id="63" name="Right Brace 62">
                <a:extLst>
                  <a:ext uri="{FF2B5EF4-FFF2-40B4-BE49-F238E27FC236}">
                    <a16:creationId xmlns:a16="http://schemas.microsoft.com/office/drawing/2014/main" id="{13B99D34-F017-4E51-83E6-9113483D2BD6}"/>
                  </a:ext>
                </a:extLst>
              </p:cNvPr>
              <p:cNvSpPr/>
              <p:nvPr/>
            </p:nvSpPr>
            <p:spPr>
              <a:xfrm>
                <a:off x="9331250" y="4429042"/>
                <a:ext cx="183267" cy="2120668"/>
              </a:xfrm>
              <a:prstGeom prst="rightBrace">
                <a:avLst>
                  <a:gd name="adj1" fmla="val 8333"/>
                  <a:gd name="adj2" fmla="val 48305"/>
                </a:avLst>
              </a:prstGeom>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1142"/>
              </a:p>
            </p:txBody>
          </p:sp>
        </p:grpSp>
        <p:sp>
          <p:nvSpPr>
            <p:cNvPr id="19" name="TextBox 80">
              <a:extLst>
                <a:ext uri="{FF2B5EF4-FFF2-40B4-BE49-F238E27FC236}">
                  <a16:creationId xmlns:a16="http://schemas.microsoft.com/office/drawing/2014/main" id="{B8507ACC-7CD1-4FEC-BA33-8764CD8EE943}"/>
                </a:ext>
              </a:extLst>
            </p:cNvPr>
            <p:cNvSpPr txBox="1"/>
            <p:nvPr/>
          </p:nvSpPr>
          <p:spPr>
            <a:xfrm>
              <a:off x="3909172" y="4472933"/>
              <a:ext cx="1316953" cy="26808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42" b="1"/>
                <a:t>Download Time</a:t>
              </a:r>
            </a:p>
          </p:txBody>
        </p:sp>
        <p:sp>
          <p:nvSpPr>
            <p:cNvPr id="20" name="TextBox 81">
              <a:extLst>
                <a:ext uri="{FF2B5EF4-FFF2-40B4-BE49-F238E27FC236}">
                  <a16:creationId xmlns:a16="http://schemas.microsoft.com/office/drawing/2014/main" id="{0384980F-BA64-454A-962B-70E76806739B}"/>
                </a:ext>
              </a:extLst>
            </p:cNvPr>
            <p:cNvSpPr txBox="1"/>
            <p:nvPr/>
          </p:nvSpPr>
          <p:spPr>
            <a:xfrm rot="6396265">
              <a:off x="7981700" y="3598851"/>
              <a:ext cx="457728" cy="24289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42"/>
                <a:t>syn</a:t>
              </a:r>
            </a:p>
          </p:txBody>
        </p:sp>
        <p:grpSp>
          <p:nvGrpSpPr>
            <p:cNvPr id="21" name="Group 20">
              <a:extLst>
                <a:ext uri="{FF2B5EF4-FFF2-40B4-BE49-F238E27FC236}">
                  <a16:creationId xmlns:a16="http://schemas.microsoft.com/office/drawing/2014/main" id="{4545E4D3-BA5C-4478-A7D3-B2747024DFC5}"/>
                </a:ext>
              </a:extLst>
            </p:cNvPr>
            <p:cNvGrpSpPr/>
            <p:nvPr/>
          </p:nvGrpSpPr>
          <p:grpSpPr>
            <a:xfrm rot="5400000">
              <a:off x="6904638" y="3172094"/>
              <a:ext cx="1631389" cy="1699510"/>
              <a:chOff x="8162276" y="622265"/>
              <a:chExt cx="2134592" cy="1971612"/>
            </a:xfrm>
          </p:grpSpPr>
          <p:cxnSp>
            <p:nvCxnSpPr>
              <p:cNvPr id="39" name="Straight Arrow Connector 38">
                <a:extLst>
                  <a:ext uri="{FF2B5EF4-FFF2-40B4-BE49-F238E27FC236}">
                    <a16:creationId xmlns:a16="http://schemas.microsoft.com/office/drawing/2014/main" id="{9CD650D1-5D60-48A8-A51D-737372B3B078}"/>
                  </a:ext>
                </a:extLst>
              </p:cNvPr>
              <p:cNvCxnSpPr/>
              <p:nvPr/>
            </p:nvCxnSpPr>
            <p:spPr>
              <a:xfrm>
                <a:off x="8162276" y="975367"/>
                <a:ext cx="1123741" cy="243897"/>
              </a:xfrm>
              <a:prstGeom prst="straightConnector1">
                <a:avLst/>
              </a:prstGeom>
              <a:ln>
                <a:headEnd type="none" w="med" len="med"/>
                <a:tailEnd type="arrow" w="med" len="med"/>
              </a:ln>
            </p:spPr>
            <p:style>
              <a:lnRef idx="2">
                <a:schemeClr val="accent2"/>
              </a:lnRef>
              <a:fillRef idx="0">
                <a:schemeClr val="accent2"/>
              </a:fillRef>
              <a:effectRef idx="1">
                <a:schemeClr val="accent2"/>
              </a:effectRef>
              <a:fontRef idx="minor">
                <a:schemeClr val="tx1"/>
              </a:fontRef>
            </p:style>
          </p:cxnSp>
          <p:cxnSp>
            <p:nvCxnSpPr>
              <p:cNvPr id="40" name="Straight Arrow Connector 39">
                <a:extLst>
                  <a:ext uri="{FF2B5EF4-FFF2-40B4-BE49-F238E27FC236}">
                    <a16:creationId xmlns:a16="http://schemas.microsoft.com/office/drawing/2014/main" id="{214F531D-E9F3-45F0-969D-A5F0E5739688}"/>
                  </a:ext>
                </a:extLst>
              </p:cNvPr>
              <p:cNvCxnSpPr/>
              <p:nvPr/>
            </p:nvCxnSpPr>
            <p:spPr>
              <a:xfrm flipV="1">
                <a:off x="8162276" y="1219264"/>
                <a:ext cx="1123741" cy="243897"/>
              </a:xfrm>
              <a:prstGeom prst="straightConnector1">
                <a:avLst/>
              </a:prstGeom>
              <a:ln>
                <a:headEnd type="arrow" w="med" len="med"/>
                <a:tailEnd type="none" w="med" len="med"/>
              </a:ln>
            </p:spPr>
            <p:style>
              <a:lnRef idx="2">
                <a:schemeClr val="accent2"/>
              </a:lnRef>
              <a:fillRef idx="0">
                <a:schemeClr val="accent2"/>
              </a:fillRef>
              <a:effectRef idx="1">
                <a:schemeClr val="accent2"/>
              </a:effectRef>
              <a:fontRef idx="minor">
                <a:schemeClr val="tx1"/>
              </a:fontRef>
            </p:style>
          </p:cxnSp>
          <p:cxnSp>
            <p:nvCxnSpPr>
              <p:cNvPr id="41" name="Straight Arrow Connector 40">
                <a:extLst>
                  <a:ext uri="{FF2B5EF4-FFF2-40B4-BE49-F238E27FC236}">
                    <a16:creationId xmlns:a16="http://schemas.microsoft.com/office/drawing/2014/main" id="{10714E3C-964B-4154-A3AE-88860BB4B9DD}"/>
                  </a:ext>
                </a:extLst>
              </p:cNvPr>
              <p:cNvCxnSpPr/>
              <p:nvPr/>
            </p:nvCxnSpPr>
            <p:spPr>
              <a:xfrm>
                <a:off x="8162276" y="1463161"/>
                <a:ext cx="1123741" cy="243897"/>
              </a:xfrm>
              <a:prstGeom prst="straightConnector1">
                <a:avLst/>
              </a:prstGeom>
              <a:ln>
                <a:headEnd type="none" w="med" len="med"/>
                <a:tailEnd type="arrow" w="med" len="med"/>
              </a:ln>
            </p:spPr>
            <p:style>
              <a:lnRef idx="2">
                <a:schemeClr val="accent2"/>
              </a:lnRef>
              <a:fillRef idx="0">
                <a:schemeClr val="accent2"/>
              </a:fillRef>
              <a:effectRef idx="1">
                <a:schemeClr val="accent2"/>
              </a:effectRef>
              <a:fontRef idx="minor">
                <a:schemeClr val="tx1"/>
              </a:fontRef>
            </p:style>
          </p:cxnSp>
          <p:sp>
            <p:nvSpPr>
              <p:cNvPr id="42" name="TextBox 123">
                <a:extLst>
                  <a:ext uri="{FF2B5EF4-FFF2-40B4-BE49-F238E27FC236}">
                    <a16:creationId xmlns:a16="http://schemas.microsoft.com/office/drawing/2014/main" id="{827265D0-7BFB-4E88-9CF7-70B8652BAFF8}"/>
                  </a:ext>
                </a:extLst>
              </p:cNvPr>
              <p:cNvSpPr txBox="1"/>
              <p:nvPr/>
            </p:nvSpPr>
            <p:spPr>
              <a:xfrm rot="996265">
                <a:off x="8535551" y="1386250"/>
                <a:ext cx="598915" cy="28178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42"/>
                  <a:t>ack</a:t>
                </a:r>
              </a:p>
            </p:txBody>
          </p:sp>
          <p:sp>
            <p:nvSpPr>
              <p:cNvPr id="43" name="TextBox 124">
                <a:extLst>
                  <a:ext uri="{FF2B5EF4-FFF2-40B4-BE49-F238E27FC236}">
                    <a16:creationId xmlns:a16="http://schemas.microsoft.com/office/drawing/2014/main" id="{526905D7-CA54-48F1-B32C-A2EF8B2FF37D}"/>
                  </a:ext>
                </a:extLst>
              </p:cNvPr>
              <p:cNvSpPr txBox="1"/>
              <p:nvPr/>
            </p:nvSpPr>
            <p:spPr>
              <a:xfrm rot="20596024">
                <a:off x="8352252" y="1125233"/>
                <a:ext cx="910572" cy="28178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42" err="1"/>
                  <a:t>syn,ack</a:t>
                </a:r>
                <a:endParaRPr lang="en-US" sz="1142"/>
              </a:p>
            </p:txBody>
          </p:sp>
          <p:sp>
            <p:nvSpPr>
              <p:cNvPr id="44" name="TextBox 125">
                <a:extLst>
                  <a:ext uri="{FF2B5EF4-FFF2-40B4-BE49-F238E27FC236}">
                    <a16:creationId xmlns:a16="http://schemas.microsoft.com/office/drawing/2014/main" id="{9B3B7C32-3AF1-4246-A2B3-B460AF909FB5}"/>
                  </a:ext>
                </a:extLst>
              </p:cNvPr>
              <p:cNvSpPr txBox="1"/>
              <p:nvPr/>
            </p:nvSpPr>
            <p:spPr>
              <a:xfrm rot="16200000">
                <a:off x="9525074" y="813317"/>
                <a:ext cx="962845" cy="58074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42" b="1"/>
                  <a:t>TCP connect</a:t>
                </a:r>
              </a:p>
            </p:txBody>
          </p:sp>
          <p:sp>
            <p:nvSpPr>
              <p:cNvPr id="45" name="Right Brace 44">
                <a:extLst>
                  <a:ext uri="{FF2B5EF4-FFF2-40B4-BE49-F238E27FC236}">
                    <a16:creationId xmlns:a16="http://schemas.microsoft.com/office/drawing/2014/main" id="{7FB956A9-B1C8-4FF8-8ACB-601A2E348350}"/>
                  </a:ext>
                </a:extLst>
              </p:cNvPr>
              <p:cNvSpPr/>
              <p:nvPr/>
            </p:nvSpPr>
            <p:spPr>
              <a:xfrm>
                <a:off x="9272960" y="975367"/>
                <a:ext cx="237805" cy="731691"/>
              </a:xfrm>
              <a:prstGeom prst="rightBrace">
                <a:avLst>
                  <a:gd name="adj1" fmla="val 8333"/>
                  <a:gd name="adj2" fmla="val 48305"/>
                </a:avLst>
              </a:prstGeom>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1142"/>
              </a:p>
            </p:txBody>
          </p:sp>
          <p:cxnSp>
            <p:nvCxnSpPr>
              <p:cNvPr id="46" name="Straight Arrow Connector 45">
                <a:extLst>
                  <a:ext uri="{FF2B5EF4-FFF2-40B4-BE49-F238E27FC236}">
                    <a16:creationId xmlns:a16="http://schemas.microsoft.com/office/drawing/2014/main" id="{38B14527-87EF-4B44-BE51-14A6175CEC80}"/>
                  </a:ext>
                </a:extLst>
              </p:cNvPr>
              <p:cNvCxnSpPr/>
              <p:nvPr/>
            </p:nvCxnSpPr>
            <p:spPr>
              <a:xfrm>
                <a:off x="8162276" y="1852381"/>
                <a:ext cx="1123741" cy="243897"/>
              </a:xfrm>
              <a:prstGeom prst="straightConnector1">
                <a:avLst/>
              </a:prstGeom>
              <a:ln>
                <a:headEnd type="none" w="med" len="med"/>
                <a:tailEnd type="arrow" w="med" len="med"/>
              </a:ln>
            </p:spPr>
            <p:style>
              <a:lnRef idx="2">
                <a:schemeClr val="accent2"/>
              </a:lnRef>
              <a:fillRef idx="0">
                <a:schemeClr val="accent2"/>
              </a:fillRef>
              <a:effectRef idx="1">
                <a:schemeClr val="accent2"/>
              </a:effectRef>
              <a:fontRef idx="minor">
                <a:schemeClr val="tx1"/>
              </a:fontRef>
            </p:style>
          </p:cxnSp>
          <p:cxnSp>
            <p:nvCxnSpPr>
              <p:cNvPr id="47" name="Straight Arrow Connector 46">
                <a:extLst>
                  <a:ext uri="{FF2B5EF4-FFF2-40B4-BE49-F238E27FC236}">
                    <a16:creationId xmlns:a16="http://schemas.microsoft.com/office/drawing/2014/main" id="{ED4893A6-3D94-4558-BA80-F0D3CCE8ED42}"/>
                  </a:ext>
                </a:extLst>
              </p:cNvPr>
              <p:cNvCxnSpPr/>
              <p:nvPr/>
            </p:nvCxnSpPr>
            <p:spPr>
              <a:xfrm flipV="1">
                <a:off x="8162276" y="2096278"/>
                <a:ext cx="1123741" cy="243897"/>
              </a:xfrm>
              <a:prstGeom prst="straightConnector1">
                <a:avLst/>
              </a:prstGeom>
              <a:ln>
                <a:headEnd type="arrow" w="med" len="med"/>
                <a:tailEnd type="none" w="med" len="med"/>
              </a:ln>
            </p:spPr>
            <p:style>
              <a:lnRef idx="2">
                <a:schemeClr val="accent2"/>
              </a:lnRef>
              <a:fillRef idx="0">
                <a:schemeClr val="accent2"/>
              </a:fillRef>
              <a:effectRef idx="1">
                <a:schemeClr val="accent2"/>
              </a:effectRef>
              <a:fontRef idx="minor">
                <a:schemeClr val="tx1"/>
              </a:fontRef>
            </p:style>
          </p:cxnSp>
          <p:cxnSp>
            <p:nvCxnSpPr>
              <p:cNvPr id="48" name="Straight Arrow Connector 47">
                <a:extLst>
                  <a:ext uri="{FF2B5EF4-FFF2-40B4-BE49-F238E27FC236}">
                    <a16:creationId xmlns:a16="http://schemas.microsoft.com/office/drawing/2014/main" id="{0954A04E-EF69-48F7-9B0A-6995EA7C50B0}"/>
                  </a:ext>
                </a:extLst>
              </p:cNvPr>
              <p:cNvCxnSpPr/>
              <p:nvPr/>
            </p:nvCxnSpPr>
            <p:spPr>
              <a:xfrm>
                <a:off x="8162276" y="2340175"/>
                <a:ext cx="1123741" cy="243897"/>
              </a:xfrm>
              <a:prstGeom prst="straightConnector1">
                <a:avLst/>
              </a:prstGeom>
              <a:ln>
                <a:headEnd type="none" w="med" len="med"/>
                <a:tailEnd type="arrow" w="med" len="med"/>
              </a:ln>
            </p:spPr>
            <p:style>
              <a:lnRef idx="2">
                <a:schemeClr val="accent2"/>
              </a:lnRef>
              <a:fillRef idx="0">
                <a:schemeClr val="accent2"/>
              </a:fillRef>
              <a:effectRef idx="1">
                <a:schemeClr val="accent2"/>
              </a:effectRef>
              <a:fontRef idx="minor">
                <a:schemeClr val="tx1"/>
              </a:fontRef>
            </p:style>
          </p:cxnSp>
          <p:sp>
            <p:nvSpPr>
              <p:cNvPr id="49" name="TextBox 130">
                <a:extLst>
                  <a:ext uri="{FF2B5EF4-FFF2-40B4-BE49-F238E27FC236}">
                    <a16:creationId xmlns:a16="http://schemas.microsoft.com/office/drawing/2014/main" id="{79B0F855-2820-4688-B175-5EDF5FC2AB9F}"/>
                  </a:ext>
                </a:extLst>
              </p:cNvPr>
              <p:cNvSpPr txBox="1"/>
              <p:nvPr/>
            </p:nvSpPr>
            <p:spPr>
              <a:xfrm rot="996265">
                <a:off x="8535551" y="2263264"/>
                <a:ext cx="598915" cy="28178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42"/>
                  <a:t>ack</a:t>
                </a:r>
              </a:p>
            </p:txBody>
          </p:sp>
          <p:sp>
            <p:nvSpPr>
              <p:cNvPr id="50" name="TextBox 131">
                <a:extLst>
                  <a:ext uri="{FF2B5EF4-FFF2-40B4-BE49-F238E27FC236}">
                    <a16:creationId xmlns:a16="http://schemas.microsoft.com/office/drawing/2014/main" id="{19CBF8A0-F61F-4F4C-8360-9FF731FE865F}"/>
                  </a:ext>
                </a:extLst>
              </p:cNvPr>
              <p:cNvSpPr txBox="1"/>
              <p:nvPr/>
            </p:nvSpPr>
            <p:spPr>
              <a:xfrm rot="20596024">
                <a:off x="8352252" y="2002248"/>
                <a:ext cx="910572" cy="28178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42" err="1"/>
                  <a:t>syn,ack</a:t>
                </a:r>
                <a:endParaRPr lang="en-US" sz="1142"/>
              </a:p>
            </p:txBody>
          </p:sp>
          <p:sp>
            <p:nvSpPr>
              <p:cNvPr id="51" name="TextBox 132">
                <a:extLst>
                  <a:ext uri="{FF2B5EF4-FFF2-40B4-BE49-F238E27FC236}">
                    <a16:creationId xmlns:a16="http://schemas.microsoft.com/office/drawing/2014/main" id="{4B25DEF3-0723-4C17-A99E-CDAD16FD94A2}"/>
                  </a:ext>
                </a:extLst>
              </p:cNvPr>
              <p:cNvSpPr txBox="1"/>
              <p:nvPr/>
            </p:nvSpPr>
            <p:spPr>
              <a:xfrm rot="16200000">
                <a:off x="9553252" y="1790057"/>
                <a:ext cx="900492" cy="58074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42" b="1"/>
                  <a:t>SSL connect</a:t>
                </a:r>
              </a:p>
            </p:txBody>
          </p:sp>
          <p:sp>
            <p:nvSpPr>
              <p:cNvPr id="52" name="Right Brace 51">
                <a:extLst>
                  <a:ext uri="{FF2B5EF4-FFF2-40B4-BE49-F238E27FC236}">
                    <a16:creationId xmlns:a16="http://schemas.microsoft.com/office/drawing/2014/main" id="{82FA1C69-4AC9-49E9-B726-15E38E7A545D}"/>
                  </a:ext>
                </a:extLst>
              </p:cNvPr>
              <p:cNvSpPr/>
              <p:nvPr/>
            </p:nvSpPr>
            <p:spPr>
              <a:xfrm>
                <a:off x="9287071" y="1728030"/>
                <a:ext cx="227446" cy="865847"/>
              </a:xfrm>
              <a:prstGeom prst="rightBrace">
                <a:avLst>
                  <a:gd name="adj1" fmla="val 8333"/>
                  <a:gd name="adj2" fmla="val 48305"/>
                </a:avLst>
              </a:prstGeom>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1142"/>
              </a:p>
            </p:txBody>
          </p:sp>
          <p:cxnSp>
            <p:nvCxnSpPr>
              <p:cNvPr id="53" name="Straight Arrow Connector 52">
                <a:extLst>
                  <a:ext uri="{FF2B5EF4-FFF2-40B4-BE49-F238E27FC236}">
                    <a16:creationId xmlns:a16="http://schemas.microsoft.com/office/drawing/2014/main" id="{5856786D-491F-4C10-886B-711BB88DF305}"/>
                  </a:ext>
                </a:extLst>
              </p:cNvPr>
              <p:cNvCxnSpPr/>
              <p:nvPr/>
            </p:nvCxnSpPr>
            <p:spPr>
              <a:xfrm flipV="1">
                <a:off x="8183733" y="1693522"/>
                <a:ext cx="1123741" cy="177049"/>
              </a:xfrm>
              <a:prstGeom prst="straightConnector1">
                <a:avLst/>
              </a:prstGeom>
              <a:ln>
                <a:headEnd type="arrow" w="med" len="med"/>
                <a:tailEnd type="none" w="med" len="med"/>
              </a:ln>
            </p:spPr>
            <p:style>
              <a:lnRef idx="2">
                <a:schemeClr val="accent2"/>
              </a:lnRef>
              <a:fillRef idx="0">
                <a:schemeClr val="accent2"/>
              </a:fillRef>
              <a:effectRef idx="1">
                <a:schemeClr val="accent2"/>
              </a:effectRef>
              <a:fontRef idx="minor">
                <a:schemeClr val="tx1"/>
              </a:fontRef>
            </p:style>
          </p:cxnSp>
        </p:grpSp>
        <p:grpSp>
          <p:nvGrpSpPr>
            <p:cNvPr id="22" name="Group 21">
              <a:extLst>
                <a:ext uri="{FF2B5EF4-FFF2-40B4-BE49-F238E27FC236}">
                  <a16:creationId xmlns:a16="http://schemas.microsoft.com/office/drawing/2014/main" id="{ACFAAF8D-BEFD-4E87-B974-DEA56E2F8BC5}"/>
                </a:ext>
              </a:extLst>
            </p:cNvPr>
            <p:cNvGrpSpPr/>
            <p:nvPr/>
          </p:nvGrpSpPr>
          <p:grpSpPr>
            <a:xfrm rot="5400000">
              <a:off x="6434498" y="3490859"/>
              <a:ext cx="858834" cy="306836"/>
              <a:chOff x="8077200" y="4026957"/>
              <a:chExt cx="762000" cy="333636"/>
            </a:xfrm>
          </p:grpSpPr>
          <p:cxnSp>
            <p:nvCxnSpPr>
              <p:cNvPr id="37" name="Straight Arrow Connector 36">
                <a:extLst>
                  <a:ext uri="{FF2B5EF4-FFF2-40B4-BE49-F238E27FC236}">
                    <a16:creationId xmlns:a16="http://schemas.microsoft.com/office/drawing/2014/main" id="{9A4FF2D0-F138-4F17-AEB1-C6879C2725DB}"/>
                  </a:ext>
                </a:extLst>
              </p:cNvPr>
              <p:cNvCxnSpPr/>
              <p:nvPr/>
            </p:nvCxnSpPr>
            <p:spPr>
              <a:xfrm>
                <a:off x="8077200" y="4026957"/>
                <a:ext cx="762000" cy="228600"/>
              </a:xfrm>
              <a:prstGeom prst="straightConnector1">
                <a:avLst/>
              </a:prstGeom>
              <a:ln>
                <a:headEnd type="none" w="med" len="med"/>
                <a:tailEnd type="arrow" w="med" len="med"/>
              </a:ln>
            </p:spPr>
            <p:style>
              <a:lnRef idx="2">
                <a:schemeClr val="accent2"/>
              </a:lnRef>
              <a:fillRef idx="0">
                <a:schemeClr val="accent2"/>
              </a:fillRef>
              <a:effectRef idx="1">
                <a:schemeClr val="accent2"/>
              </a:effectRef>
              <a:fontRef idx="minor">
                <a:schemeClr val="tx1"/>
              </a:fontRef>
            </p:style>
          </p:cxnSp>
          <p:sp>
            <p:nvSpPr>
              <p:cNvPr id="38" name="TextBox 119">
                <a:extLst>
                  <a:ext uri="{FF2B5EF4-FFF2-40B4-BE49-F238E27FC236}">
                    <a16:creationId xmlns:a16="http://schemas.microsoft.com/office/drawing/2014/main" id="{89C443EF-7980-478C-9445-431E9D5E8C37}"/>
                  </a:ext>
                </a:extLst>
              </p:cNvPr>
              <p:cNvSpPr txBox="1"/>
              <p:nvPr/>
            </p:nvSpPr>
            <p:spPr>
              <a:xfrm rot="996265">
                <a:off x="8300459" y="4096482"/>
                <a:ext cx="406120" cy="26411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42"/>
                  <a:t>GET</a:t>
                </a:r>
              </a:p>
            </p:txBody>
          </p:sp>
        </p:grpSp>
        <p:grpSp>
          <p:nvGrpSpPr>
            <p:cNvPr id="23" name="Group 22">
              <a:extLst>
                <a:ext uri="{FF2B5EF4-FFF2-40B4-BE49-F238E27FC236}">
                  <a16:creationId xmlns:a16="http://schemas.microsoft.com/office/drawing/2014/main" id="{55E148DF-0F38-423A-A147-D37E425E2AA8}"/>
                </a:ext>
              </a:extLst>
            </p:cNvPr>
            <p:cNvGrpSpPr/>
            <p:nvPr/>
          </p:nvGrpSpPr>
          <p:grpSpPr>
            <a:xfrm rot="5400000">
              <a:off x="5062814" y="4491782"/>
              <a:ext cx="2106456" cy="1252867"/>
              <a:chOff x="9286017" y="2976948"/>
              <a:chExt cx="2756193" cy="1687289"/>
            </a:xfrm>
          </p:grpSpPr>
          <p:cxnSp>
            <p:nvCxnSpPr>
              <p:cNvPr id="31" name="Straight Arrow Connector 30">
                <a:extLst>
                  <a:ext uri="{FF2B5EF4-FFF2-40B4-BE49-F238E27FC236}">
                    <a16:creationId xmlns:a16="http://schemas.microsoft.com/office/drawing/2014/main" id="{BF8A1B49-F423-47EA-BBC7-A05ABDEA5C16}"/>
                  </a:ext>
                </a:extLst>
              </p:cNvPr>
              <p:cNvCxnSpPr/>
              <p:nvPr/>
            </p:nvCxnSpPr>
            <p:spPr>
              <a:xfrm>
                <a:off x="9286017" y="2976948"/>
                <a:ext cx="2022733" cy="532828"/>
              </a:xfrm>
              <a:prstGeom prst="straightConnector1">
                <a:avLst/>
              </a:prstGeom>
              <a:ln>
                <a:headEnd type="none" w="med" len="med"/>
                <a:tailEnd type="arrow" w="med" len="med"/>
              </a:ln>
            </p:spPr>
            <p:style>
              <a:lnRef idx="2">
                <a:schemeClr val="accent2"/>
              </a:lnRef>
              <a:fillRef idx="0">
                <a:schemeClr val="accent2"/>
              </a:fillRef>
              <a:effectRef idx="1">
                <a:schemeClr val="accent2"/>
              </a:effectRef>
              <a:fontRef idx="minor">
                <a:schemeClr val="tx1"/>
              </a:fontRef>
            </p:style>
          </p:cxnSp>
          <p:cxnSp>
            <p:nvCxnSpPr>
              <p:cNvPr id="32" name="Straight Arrow Connector 31">
                <a:extLst>
                  <a:ext uri="{FF2B5EF4-FFF2-40B4-BE49-F238E27FC236}">
                    <a16:creationId xmlns:a16="http://schemas.microsoft.com/office/drawing/2014/main" id="{C1CC1910-0841-40FF-96BF-71741185A783}"/>
                  </a:ext>
                </a:extLst>
              </p:cNvPr>
              <p:cNvCxnSpPr/>
              <p:nvPr/>
            </p:nvCxnSpPr>
            <p:spPr>
              <a:xfrm flipV="1">
                <a:off x="9286018" y="4170543"/>
                <a:ext cx="2026542" cy="493694"/>
              </a:xfrm>
              <a:prstGeom prst="straightConnector1">
                <a:avLst/>
              </a:prstGeom>
              <a:ln>
                <a:headEnd type="arrow" w="med" len="med"/>
                <a:tailEnd type="none" w="med" len="med"/>
              </a:ln>
            </p:spPr>
            <p:style>
              <a:lnRef idx="2">
                <a:schemeClr val="accent2"/>
              </a:lnRef>
              <a:fillRef idx="0">
                <a:schemeClr val="accent2"/>
              </a:fillRef>
              <a:effectRef idx="1">
                <a:schemeClr val="accent2"/>
              </a:effectRef>
              <a:fontRef idx="minor">
                <a:schemeClr val="tx1"/>
              </a:fontRef>
            </p:style>
          </p:cxnSp>
          <p:sp>
            <p:nvSpPr>
              <p:cNvPr id="33" name="Right Brace 32">
                <a:extLst>
                  <a:ext uri="{FF2B5EF4-FFF2-40B4-BE49-F238E27FC236}">
                    <a16:creationId xmlns:a16="http://schemas.microsoft.com/office/drawing/2014/main" id="{578F4118-6F67-4A48-820C-6DA8E8AA8947}"/>
                  </a:ext>
                </a:extLst>
              </p:cNvPr>
              <p:cNvSpPr/>
              <p:nvPr/>
            </p:nvSpPr>
            <p:spPr>
              <a:xfrm>
                <a:off x="11308751" y="3509775"/>
                <a:ext cx="237805" cy="660767"/>
              </a:xfrm>
              <a:prstGeom prst="rightBrace">
                <a:avLst>
                  <a:gd name="adj1" fmla="val 8333"/>
                  <a:gd name="adj2" fmla="val 48305"/>
                </a:avLst>
              </a:prstGeom>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1142"/>
              </a:p>
            </p:txBody>
          </p:sp>
          <p:sp>
            <p:nvSpPr>
              <p:cNvPr id="34" name="TextBox 115">
                <a:extLst>
                  <a:ext uri="{FF2B5EF4-FFF2-40B4-BE49-F238E27FC236}">
                    <a16:creationId xmlns:a16="http://schemas.microsoft.com/office/drawing/2014/main" id="{9B11C551-7393-474E-ABFC-4FEA7B66ADF7}"/>
                  </a:ext>
                </a:extLst>
              </p:cNvPr>
              <p:cNvSpPr txBox="1"/>
              <p:nvPr/>
            </p:nvSpPr>
            <p:spPr>
              <a:xfrm rot="996265">
                <a:off x="10111811" y="3009916"/>
                <a:ext cx="598915" cy="32711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42"/>
                  <a:t>GET</a:t>
                </a:r>
              </a:p>
            </p:txBody>
          </p:sp>
          <p:sp>
            <p:nvSpPr>
              <p:cNvPr id="35" name="TextBox 116">
                <a:extLst>
                  <a:ext uri="{FF2B5EF4-FFF2-40B4-BE49-F238E27FC236}">
                    <a16:creationId xmlns:a16="http://schemas.microsoft.com/office/drawing/2014/main" id="{F9E6AF92-4EC3-4704-A732-27F8294637E9}"/>
                  </a:ext>
                </a:extLst>
              </p:cNvPr>
              <p:cNvSpPr txBox="1"/>
              <p:nvPr/>
            </p:nvSpPr>
            <p:spPr>
              <a:xfrm rot="20596024">
                <a:off x="9818878" y="4132784"/>
                <a:ext cx="1249100" cy="32711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42"/>
                  <a:t>Response</a:t>
                </a:r>
              </a:p>
            </p:txBody>
          </p:sp>
          <p:sp>
            <p:nvSpPr>
              <p:cNvPr id="36" name="TextBox 117">
                <a:extLst>
                  <a:ext uri="{FF2B5EF4-FFF2-40B4-BE49-F238E27FC236}">
                    <a16:creationId xmlns:a16="http://schemas.microsoft.com/office/drawing/2014/main" id="{42C4BA5F-F65D-4108-AC82-1B120C609301}"/>
                  </a:ext>
                </a:extLst>
              </p:cNvPr>
              <p:cNvSpPr txBox="1"/>
              <p:nvPr/>
            </p:nvSpPr>
            <p:spPr>
              <a:xfrm rot="16200000">
                <a:off x="11316474" y="3442928"/>
                <a:ext cx="925301" cy="52617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42"/>
                  <a:t>App Latency</a:t>
                </a:r>
              </a:p>
            </p:txBody>
          </p:sp>
        </p:grpSp>
        <p:sp>
          <p:nvSpPr>
            <p:cNvPr id="24" name="Right Brace 23">
              <a:extLst>
                <a:ext uri="{FF2B5EF4-FFF2-40B4-BE49-F238E27FC236}">
                  <a16:creationId xmlns:a16="http://schemas.microsoft.com/office/drawing/2014/main" id="{0926DA44-C3B1-4330-9A32-4C41B966E080}"/>
                </a:ext>
              </a:extLst>
            </p:cNvPr>
            <p:cNvSpPr/>
            <p:nvPr/>
          </p:nvSpPr>
          <p:spPr>
            <a:xfrm rot="5400000" flipH="1">
              <a:off x="6619799" y="1511140"/>
              <a:ext cx="197808" cy="3119738"/>
            </a:xfrm>
            <a:prstGeom prst="rightBrace">
              <a:avLst>
                <a:gd name="adj1" fmla="val 8333"/>
                <a:gd name="adj2" fmla="val 48305"/>
              </a:avLst>
            </a:prstGeom>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1142"/>
            </a:p>
          </p:txBody>
        </p:sp>
        <p:sp>
          <p:nvSpPr>
            <p:cNvPr id="25" name="TextBox 89">
              <a:extLst>
                <a:ext uri="{FF2B5EF4-FFF2-40B4-BE49-F238E27FC236}">
                  <a16:creationId xmlns:a16="http://schemas.microsoft.com/office/drawing/2014/main" id="{E8338A2C-4774-4890-A160-A7EEE85F3596}"/>
                </a:ext>
              </a:extLst>
            </p:cNvPr>
            <p:cNvSpPr txBox="1"/>
            <p:nvPr/>
          </p:nvSpPr>
          <p:spPr>
            <a:xfrm>
              <a:off x="6570474" y="2733061"/>
              <a:ext cx="939266" cy="26808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42" b="1"/>
                <a:t>TTFB</a:t>
              </a:r>
            </a:p>
          </p:txBody>
        </p:sp>
        <p:sp>
          <p:nvSpPr>
            <p:cNvPr id="26" name="TextBox 92">
              <a:extLst>
                <a:ext uri="{FF2B5EF4-FFF2-40B4-BE49-F238E27FC236}">
                  <a16:creationId xmlns:a16="http://schemas.microsoft.com/office/drawing/2014/main" id="{910AE4FA-3B6E-4377-B297-7844DAF702F8}"/>
                </a:ext>
              </a:extLst>
            </p:cNvPr>
            <p:cNvSpPr txBox="1"/>
            <p:nvPr/>
          </p:nvSpPr>
          <p:spPr>
            <a:xfrm>
              <a:off x="5142068" y="2452356"/>
              <a:ext cx="1915259" cy="26808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42" b="1"/>
                <a:t>Total Response Time</a:t>
              </a:r>
            </a:p>
          </p:txBody>
        </p:sp>
        <p:grpSp>
          <p:nvGrpSpPr>
            <p:cNvPr id="27" name="Group 26">
              <a:extLst>
                <a:ext uri="{FF2B5EF4-FFF2-40B4-BE49-F238E27FC236}">
                  <a16:creationId xmlns:a16="http://schemas.microsoft.com/office/drawing/2014/main" id="{08D4E82C-4DCC-4B97-9A75-DF2C536F0E8B}"/>
                </a:ext>
              </a:extLst>
            </p:cNvPr>
            <p:cNvGrpSpPr/>
            <p:nvPr/>
          </p:nvGrpSpPr>
          <p:grpSpPr>
            <a:xfrm>
              <a:off x="1752599" y="2595862"/>
              <a:ext cx="8991600" cy="247011"/>
              <a:chOff x="3660755" y="2595862"/>
              <a:chExt cx="4617818" cy="247011"/>
            </a:xfrm>
          </p:grpSpPr>
          <p:cxnSp>
            <p:nvCxnSpPr>
              <p:cNvPr id="28" name="Straight Arrow Connector 27">
                <a:extLst>
                  <a:ext uri="{FF2B5EF4-FFF2-40B4-BE49-F238E27FC236}">
                    <a16:creationId xmlns:a16="http://schemas.microsoft.com/office/drawing/2014/main" id="{C1560B44-9526-42BA-9FDB-A9F375A38DEA}"/>
                  </a:ext>
                </a:extLst>
              </p:cNvPr>
              <p:cNvCxnSpPr>
                <a:cxnSpLocks/>
              </p:cNvCxnSpPr>
              <p:nvPr/>
            </p:nvCxnSpPr>
            <p:spPr>
              <a:xfrm rot="5400000">
                <a:off x="5965272" y="406736"/>
                <a:ext cx="17919" cy="460868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7C682BC-F4FE-4FB3-B7B6-479536180A97}"/>
                  </a:ext>
                </a:extLst>
              </p:cNvPr>
              <p:cNvCxnSpPr>
                <a:cxnSpLocks/>
              </p:cNvCxnSpPr>
              <p:nvPr/>
            </p:nvCxnSpPr>
            <p:spPr>
              <a:xfrm rot="5400000">
                <a:off x="8155067" y="2719368"/>
                <a:ext cx="247011" cy="0"/>
              </a:xfrm>
              <a:prstGeom prst="line">
                <a:avLst/>
              </a:prstGeom>
            </p:spPr>
            <p:style>
              <a:lnRef idx="3">
                <a:schemeClr val="dk1"/>
              </a:lnRef>
              <a:fillRef idx="0">
                <a:schemeClr val="dk1"/>
              </a:fillRef>
              <a:effectRef idx="2">
                <a:schemeClr val="dk1"/>
              </a:effectRef>
              <a:fontRef idx="minor">
                <a:schemeClr val="tx1"/>
              </a:fontRef>
            </p:style>
          </p:cxnSp>
          <p:cxnSp>
            <p:nvCxnSpPr>
              <p:cNvPr id="30" name="Straight Connector 29">
                <a:extLst>
                  <a:ext uri="{FF2B5EF4-FFF2-40B4-BE49-F238E27FC236}">
                    <a16:creationId xmlns:a16="http://schemas.microsoft.com/office/drawing/2014/main" id="{DAACE7CB-713C-4DC8-98EB-F3A62292E224}"/>
                  </a:ext>
                </a:extLst>
              </p:cNvPr>
              <p:cNvCxnSpPr>
                <a:cxnSpLocks/>
              </p:cNvCxnSpPr>
              <p:nvPr/>
            </p:nvCxnSpPr>
            <p:spPr>
              <a:xfrm rot="5400000">
                <a:off x="3537249" y="2719368"/>
                <a:ext cx="247011" cy="0"/>
              </a:xfrm>
              <a:prstGeom prst="line">
                <a:avLst/>
              </a:prstGeom>
            </p:spPr>
            <p:style>
              <a:lnRef idx="3">
                <a:schemeClr val="dk1"/>
              </a:lnRef>
              <a:fillRef idx="0">
                <a:schemeClr val="dk1"/>
              </a:fillRef>
              <a:effectRef idx="2">
                <a:schemeClr val="dk1"/>
              </a:effectRef>
              <a:fontRef idx="minor">
                <a:schemeClr val="tx1"/>
              </a:fontRef>
            </p:style>
          </p:cxnSp>
        </p:grpSp>
      </p:grpSp>
    </p:spTree>
    <p:extLst>
      <p:ext uri="{BB962C8B-B14F-4D97-AF65-F5344CB8AC3E}">
        <p14:creationId xmlns:p14="http://schemas.microsoft.com/office/powerpoint/2010/main" val="3706120371"/>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sz="4000" dirty="0"/>
              <a:t>Azure Front Door: Implementation concepts (cont.)</a:t>
            </a:r>
            <a:endParaRPr lang="en-US" dirty="0"/>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887492"/>
          </a:xfrm>
        </p:spPr>
        <p:txBody>
          <a:bodyPr/>
          <a:lstStyle/>
          <a:p>
            <a:endParaRPr lang="en-US" sz="3200" dirty="0"/>
          </a:p>
          <a:p>
            <a:r>
              <a:rPr lang="en-US" sz="3200" dirty="0"/>
              <a:t>Box Request </a:t>
            </a:r>
            <a:br>
              <a:rPr lang="en-US" sz="3200" dirty="0"/>
            </a:br>
            <a:r>
              <a:rPr lang="en-US" sz="3200" dirty="0"/>
              <a:t>without O365 AFD</a:t>
            </a:r>
          </a:p>
          <a:p>
            <a:endParaRPr lang="en-US" sz="3200" dirty="0"/>
          </a:p>
          <a:p>
            <a:endParaRPr lang="en-US" sz="3200" dirty="0"/>
          </a:p>
          <a:p>
            <a:endParaRPr lang="en-US" sz="3200" dirty="0"/>
          </a:p>
          <a:p>
            <a:endParaRPr lang="en-US" sz="3200" dirty="0"/>
          </a:p>
          <a:p>
            <a:r>
              <a:rPr lang="en-US" sz="3200" dirty="0"/>
              <a:t>Box Request</a:t>
            </a:r>
            <a:br>
              <a:rPr lang="en-US" sz="3200" dirty="0"/>
            </a:br>
            <a:r>
              <a:rPr lang="en-US" sz="3200" dirty="0"/>
              <a:t>with O365 AFD</a:t>
            </a:r>
          </a:p>
        </p:txBody>
      </p:sp>
      <p:pic>
        <p:nvPicPr>
          <p:cNvPr id="78" name="Picture 77">
            <a:extLst>
              <a:ext uri="{FF2B5EF4-FFF2-40B4-BE49-F238E27FC236}">
                <a16:creationId xmlns:a16="http://schemas.microsoft.com/office/drawing/2014/main" id="{D5C5F589-35ED-4D4B-8B3C-A224ECEF6C73}"/>
              </a:ext>
            </a:extLst>
          </p:cNvPr>
          <p:cNvPicPr>
            <a:picLocks noChangeAspect="1"/>
          </p:cNvPicPr>
          <p:nvPr/>
        </p:nvPicPr>
        <p:blipFill>
          <a:blip r:embed="rId2"/>
          <a:stretch>
            <a:fillRect/>
          </a:stretch>
        </p:blipFill>
        <p:spPr>
          <a:xfrm>
            <a:off x="4008437" y="1820862"/>
            <a:ext cx="4942373" cy="1607645"/>
          </a:xfrm>
          <a:prstGeom prst="rect">
            <a:avLst/>
          </a:prstGeom>
        </p:spPr>
      </p:pic>
      <p:pic>
        <p:nvPicPr>
          <p:cNvPr id="79" name="Picture 78">
            <a:extLst>
              <a:ext uri="{FF2B5EF4-FFF2-40B4-BE49-F238E27FC236}">
                <a16:creationId xmlns:a16="http://schemas.microsoft.com/office/drawing/2014/main" id="{1F830F91-38E1-486F-A24D-015B5E201987}"/>
              </a:ext>
            </a:extLst>
          </p:cNvPr>
          <p:cNvPicPr>
            <a:picLocks noChangeAspect="1"/>
          </p:cNvPicPr>
          <p:nvPr/>
        </p:nvPicPr>
        <p:blipFill>
          <a:blip r:embed="rId3"/>
          <a:stretch>
            <a:fillRect/>
          </a:stretch>
        </p:blipFill>
        <p:spPr>
          <a:xfrm>
            <a:off x="4008436" y="4252150"/>
            <a:ext cx="4942374" cy="1603642"/>
          </a:xfrm>
          <a:prstGeom prst="rect">
            <a:avLst/>
          </a:prstGeom>
        </p:spPr>
      </p:pic>
      <p:sp>
        <p:nvSpPr>
          <p:cNvPr id="80" name="Rounded Rectangular Callout 68">
            <a:extLst>
              <a:ext uri="{FF2B5EF4-FFF2-40B4-BE49-F238E27FC236}">
                <a16:creationId xmlns:a16="http://schemas.microsoft.com/office/drawing/2014/main" id="{D5BF1399-588D-4F13-9336-388C5F0E54D2}"/>
              </a:ext>
            </a:extLst>
          </p:cNvPr>
          <p:cNvSpPr/>
          <p:nvPr/>
        </p:nvSpPr>
        <p:spPr>
          <a:xfrm>
            <a:off x="4154153" y="2665282"/>
            <a:ext cx="2097672" cy="266773"/>
          </a:xfrm>
          <a:prstGeom prst="wedgeRoundRectCallout">
            <a:avLst>
              <a:gd name="adj1" fmla="val -28393"/>
              <a:gd name="adj2" fmla="val -219295"/>
              <a:gd name="adj3" fmla="val 16667"/>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a:solidFill>
                  <a:prstClr val="black"/>
                </a:solidFill>
              </a:rPr>
              <a:t>Connect Time = 0.105 sec</a:t>
            </a:r>
          </a:p>
        </p:txBody>
      </p:sp>
      <p:sp>
        <p:nvSpPr>
          <p:cNvPr id="81" name="Rounded Rectangular Callout 69">
            <a:extLst>
              <a:ext uri="{FF2B5EF4-FFF2-40B4-BE49-F238E27FC236}">
                <a16:creationId xmlns:a16="http://schemas.microsoft.com/office/drawing/2014/main" id="{6A5C0C76-F558-40E1-BBF7-770B22C18BA6}"/>
              </a:ext>
            </a:extLst>
          </p:cNvPr>
          <p:cNvSpPr/>
          <p:nvPr/>
        </p:nvSpPr>
        <p:spPr>
          <a:xfrm>
            <a:off x="6397542" y="2646233"/>
            <a:ext cx="2097672" cy="266773"/>
          </a:xfrm>
          <a:prstGeom prst="wedgeRoundRectCallout">
            <a:avLst>
              <a:gd name="adj1" fmla="val -28393"/>
              <a:gd name="adj2" fmla="val -208584"/>
              <a:gd name="adj3" fmla="val 16667"/>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a:solidFill>
                  <a:prstClr val="black"/>
                </a:solidFill>
              </a:rPr>
              <a:t>SSL Time = 0.329 sec</a:t>
            </a:r>
          </a:p>
        </p:txBody>
      </p:sp>
      <p:sp>
        <p:nvSpPr>
          <p:cNvPr id="82" name="Rounded Rectangular Callout 70">
            <a:extLst>
              <a:ext uri="{FF2B5EF4-FFF2-40B4-BE49-F238E27FC236}">
                <a16:creationId xmlns:a16="http://schemas.microsoft.com/office/drawing/2014/main" id="{93C3D8EE-C339-4A15-BBED-1BA99DC705DB}"/>
              </a:ext>
            </a:extLst>
          </p:cNvPr>
          <p:cNvSpPr/>
          <p:nvPr/>
        </p:nvSpPr>
        <p:spPr>
          <a:xfrm>
            <a:off x="4154153" y="5284144"/>
            <a:ext cx="2097672" cy="266773"/>
          </a:xfrm>
          <a:prstGeom prst="wedgeRoundRectCallout">
            <a:avLst>
              <a:gd name="adj1" fmla="val -42923"/>
              <a:gd name="adj2" fmla="val -226436"/>
              <a:gd name="adj3" fmla="val 16667"/>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a:solidFill>
                  <a:prstClr val="black"/>
                </a:solidFill>
              </a:rPr>
              <a:t>Connect Time = 0.026 sec</a:t>
            </a:r>
          </a:p>
        </p:txBody>
      </p:sp>
      <p:sp>
        <p:nvSpPr>
          <p:cNvPr id="83" name="Rounded Rectangular Callout 72">
            <a:extLst>
              <a:ext uri="{FF2B5EF4-FFF2-40B4-BE49-F238E27FC236}">
                <a16:creationId xmlns:a16="http://schemas.microsoft.com/office/drawing/2014/main" id="{07E139A0-F8D6-4C2B-B5A2-B8F6D074F688}"/>
              </a:ext>
            </a:extLst>
          </p:cNvPr>
          <p:cNvSpPr/>
          <p:nvPr/>
        </p:nvSpPr>
        <p:spPr>
          <a:xfrm>
            <a:off x="8636246" y="2644505"/>
            <a:ext cx="2097672" cy="266773"/>
          </a:xfrm>
          <a:prstGeom prst="wedgeRoundRectCallout">
            <a:avLst>
              <a:gd name="adj1" fmla="val -73920"/>
              <a:gd name="adj2" fmla="val -213846"/>
              <a:gd name="adj3" fmla="val 16667"/>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a:solidFill>
                  <a:prstClr val="black"/>
                </a:solidFill>
              </a:rPr>
              <a:t>First Byte = 0.111 sec</a:t>
            </a:r>
          </a:p>
        </p:txBody>
      </p:sp>
      <p:sp>
        <p:nvSpPr>
          <p:cNvPr id="84" name="Rounded Rectangular Callout 73">
            <a:extLst>
              <a:ext uri="{FF2B5EF4-FFF2-40B4-BE49-F238E27FC236}">
                <a16:creationId xmlns:a16="http://schemas.microsoft.com/office/drawing/2014/main" id="{1026BD83-312E-4249-ACCD-4B2C02B6424A}"/>
              </a:ext>
            </a:extLst>
          </p:cNvPr>
          <p:cNvSpPr/>
          <p:nvPr/>
        </p:nvSpPr>
        <p:spPr>
          <a:xfrm>
            <a:off x="8636246" y="5283165"/>
            <a:ext cx="2097672" cy="266773"/>
          </a:xfrm>
          <a:prstGeom prst="wedgeRoundRectCallout">
            <a:avLst>
              <a:gd name="adj1" fmla="val -198981"/>
              <a:gd name="adj2" fmla="val -289201"/>
              <a:gd name="adj3" fmla="val 16667"/>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a:solidFill>
                  <a:prstClr val="black"/>
                </a:solidFill>
              </a:rPr>
              <a:t>First Byte = 0.111 sec</a:t>
            </a:r>
          </a:p>
        </p:txBody>
      </p:sp>
      <p:sp>
        <p:nvSpPr>
          <p:cNvPr id="85" name="Rounded Rectangular Callout 71">
            <a:extLst>
              <a:ext uri="{FF2B5EF4-FFF2-40B4-BE49-F238E27FC236}">
                <a16:creationId xmlns:a16="http://schemas.microsoft.com/office/drawing/2014/main" id="{1E4FFEB5-891B-4B70-BB6C-720FC90E61B4}"/>
              </a:ext>
            </a:extLst>
          </p:cNvPr>
          <p:cNvSpPr/>
          <p:nvPr/>
        </p:nvSpPr>
        <p:spPr>
          <a:xfrm>
            <a:off x="6397542" y="5284143"/>
            <a:ext cx="2097672" cy="266773"/>
          </a:xfrm>
          <a:prstGeom prst="wedgeRoundRectCallout">
            <a:avLst>
              <a:gd name="adj1" fmla="val -128289"/>
              <a:gd name="adj2" fmla="val -240718"/>
              <a:gd name="adj3" fmla="val 16667"/>
            </a:avLst>
          </a:prstGeom>
          <a:solidFill>
            <a:srgbClr val="A5A5A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a:solidFill>
                  <a:prstClr val="black"/>
                </a:solidFill>
              </a:rPr>
              <a:t>SSL Time = 0.065 sec</a:t>
            </a:r>
          </a:p>
        </p:txBody>
      </p:sp>
      <p:sp>
        <p:nvSpPr>
          <p:cNvPr id="86" name="Explosion 2 41">
            <a:extLst>
              <a:ext uri="{FF2B5EF4-FFF2-40B4-BE49-F238E27FC236}">
                <a16:creationId xmlns:a16="http://schemas.microsoft.com/office/drawing/2014/main" id="{7C13F2E4-23E1-472D-8B79-CC43586F8A10}"/>
              </a:ext>
            </a:extLst>
          </p:cNvPr>
          <p:cNvSpPr/>
          <p:nvPr/>
        </p:nvSpPr>
        <p:spPr>
          <a:xfrm>
            <a:off x="9139676" y="4114068"/>
            <a:ext cx="1582559" cy="1165650"/>
          </a:xfrm>
          <a:prstGeom prst="irregularSeal2">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a:t>0.202 sec/</a:t>
            </a:r>
            <a:r>
              <a:rPr lang="en-US" sz="1200" err="1"/>
              <a:t>req</a:t>
            </a:r>
            <a:endParaRPr lang="en-US" sz="1200"/>
          </a:p>
        </p:txBody>
      </p:sp>
      <p:sp>
        <p:nvSpPr>
          <p:cNvPr id="87" name="Explosion 2 42">
            <a:extLst>
              <a:ext uri="{FF2B5EF4-FFF2-40B4-BE49-F238E27FC236}">
                <a16:creationId xmlns:a16="http://schemas.microsoft.com/office/drawing/2014/main" id="{F23EF884-CA11-4C6C-B420-A8BCAA746F32}"/>
              </a:ext>
            </a:extLst>
          </p:cNvPr>
          <p:cNvSpPr/>
          <p:nvPr/>
        </p:nvSpPr>
        <p:spPr>
          <a:xfrm>
            <a:off x="9054637" y="1406059"/>
            <a:ext cx="1582559" cy="1165650"/>
          </a:xfrm>
          <a:prstGeom prst="irregularSeal2">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a:t>0.545 sec/</a:t>
            </a:r>
            <a:r>
              <a:rPr lang="en-US" sz="1200" err="1"/>
              <a:t>req</a:t>
            </a:r>
            <a:endParaRPr lang="en-US" sz="1200"/>
          </a:p>
        </p:txBody>
      </p:sp>
    </p:spTree>
    <p:extLst>
      <p:ext uri="{BB962C8B-B14F-4D97-AF65-F5344CB8AC3E}">
        <p14:creationId xmlns:p14="http://schemas.microsoft.com/office/powerpoint/2010/main" val="375573189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Express Route: Concept </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1612749"/>
          </a:xfrm>
        </p:spPr>
        <p:txBody>
          <a:bodyPr/>
          <a:lstStyle/>
          <a:p>
            <a:pPr marL="0" indent="0">
              <a:buNone/>
            </a:pPr>
            <a:r>
              <a:rPr lang="en-US" sz="3200" dirty="0"/>
              <a:t>Extend your on-premises networks into the Microsoft cloud over a private connection facilitated by a connectivity provider. </a:t>
            </a:r>
          </a:p>
          <a:p>
            <a:endParaRPr lang="en-US" sz="3200" dirty="0"/>
          </a:p>
        </p:txBody>
      </p:sp>
      <p:pic>
        <p:nvPicPr>
          <p:cNvPr id="4" name="Picture 3" descr="A screenshot of a cell phone&#10;&#10;Description automatically generated">
            <a:extLst>
              <a:ext uri="{FF2B5EF4-FFF2-40B4-BE49-F238E27FC236}">
                <a16:creationId xmlns:a16="http://schemas.microsoft.com/office/drawing/2014/main" id="{B65BF09B-BC09-46A2-A9E0-F45137A6BEC1}"/>
              </a:ext>
            </a:extLst>
          </p:cNvPr>
          <p:cNvPicPr>
            <a:picLocks noChangeAspect="1"/>
          </p:cNvPicPr>
          <p:nvPr/>
        </p:nvPicPr>
        <p:blipFill>
          <a:blip r:embed="rId3"/>
          <a:stretch>
            <a:fillRect/>
          </a:stretch>
        </p:blipFill>
        <p:spPr>
          <a:xfrm>
            <a:off x="1938401" y="2278062"/>
            <a:ext cx="8559671" cy="4093143"/>
          </a:xfrm>
          <a:prstGeom prst="rect">
            <a:avLst/>
          </a:prstGeom>
        </p:spPr>
      </p:pic>
    </p:spTree>
    <p:extLst>
      <p:ext uri="{BB962C8B-B14F-4D97-AF65-F5344CB8AC3E}">
        <p14:creationId xmlns:p14="http://schemas.microsoft.com/office/powerpoint/2010/main" val="2121199212"/>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Express Route: When to recommend?</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050340"/>
          </a:xfrm>
        </p:spPr>
        <p:txBody>
          <a:bodyPr/>
          <a:lstStyle/>
          <a:p>
            <a:r>
              <a:rPr lang="en-US" sz="3200" dirty="0"/>
              <a:t>DO</a:t>
            </a:r>
          </a:p>
          <a:p>
            <a:pPr lvl="1">
              <a:spcAft>
                <a:spcPts val="600"/>
              </a:spcAft>
            </a:pPr>
            <a:r>
              <a:rPr lang="en-US" dirty="0"/>
              <a:t>Infrastructure and platform services running in Azure benefit by:</a:t>
            </a:r>
          </a:p>
          <a:p>
            <a:pPr lvl="1">
              <a:spcAft>
                <a:spcPts val="600"/>
              </a:spcAft>
            </a:pPr>
            <a:r>
              <a:rPr lang="en-US" dirty="0"/>
              <a:t>addressing network architecture </a:t>
            </a:r>
          </a:p>
          <a:p>
            <a:pPr lvl="1">
              <a:spcAft>
                <a:spcPts val="600"/>
              </a:spcAft>
            </a:pPr>
            <a:r>
              <a:rPr lang="en-US" dirty="0"/>
              <a:t>performance considerations</a:t>
            </a:r>
          </a:p>
          <a:p>
            <a:endParaRPr lang="en-US" sz="3200" dirty="0"/>
          </a:p>
          <a:p>
            <a:r>
              <a:rPr lang="en-US" sz="3200" dirty="0"/>
              <a:t>DON’T</a:t>
            </a:r>
          </a:p>
          <a:p>
            <a:pPr lvl="1">
              <a:spcAft>
                <a:spcPts val="600"/>
              </a:spcAft>
            </a:pPr>
            <a:r>
              <a:rPr lang="en-US" dirty="0"/>
              <a:t>Software as a Service offerings (like Office 365):</a:t>
            </a:r>
          </a:p>
          <a:p>
            <a:pPr lvl="1">
              <a:spcAft>
                <a:spcPts val="600"/>
              </a:spcAft>
            </a:pPr>
            <a:r>
              <a:rPr lang="en-US" dirty="0"/>
              <a:t>have been built to be accessed securely and reliably via the Internet.</a:t>
            </a:r>
          </a:p>
        </p:txBody>
      </p:sp>
    </p:spTree>
    <p:extLst>
      <p:ext uri="{BB962C8B-B14F-4D97-AF65-F5344CB8AC3E}">
        <p14:creationId xmlns:p14="http://schemas.microsoft.com/office/powerpoint/2010/main" val="4086715753"/>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CDN: Content Delivery Network</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034951"/>
          </a:xfrm>
        </p:spPr>
        <p:txBody>
          <a:bodyPr/>
          <a:lstStyle/>
          <a:p>
            <a:r>
              <a:rPr lang="en-US" sz="3200" dirty="0"/>
              <a:t>Static files are pushed to Akamai.</a:t>
            </a:r>
          </a:p>
          <a:p>
            <a:endParaRPr lang="en-US" sz="3200" dirty="0"/>
          </a:p>
          <a:p>
            <a:r>
              <a:rPr lang="en-US" sz="3200" dirty="0"/>
              <a:t>Benefits:</a:t>
            </a:r>
          </a:p>
          <a:p>
            <a:pPr lvl="1">
              <a:spcAft>
                <a:spcPts val="600"/>
              </a:spcAft>
            </a:pPr>
            <a:r>
              <a:rPr lang="en-US" dirty="0"/>
              <a:t>Geography: files cached closer to end users.</a:t>
            </a:r>
          </a:p>
          <a:p>
            <a:pPr lvl="1">
              <a:spcAft>
                <a:spcPts val="600"/>
              </a:spcAft>
            </a:pPr>
            <a:r>
              <a:rPr lang="en-US" dirty="0"/>
              <a:t>CDN domain supports the HTTP/2 protocol which provides parallel downloading.</a:t>
            </a:r>
          </a:p>
          <a:p>
            <a:pPr lvl="1">
              <a:spcAft>
                <a:spcPts val="600"/>
              </a:spcAft>
            </a:pPr>
            <a:r>
              <a:rPr lang="en-US" dirty="0"/>
              <a:t>CDN files are retrieved faster (flat files repository) than from SharePoint (SQL database).</a:t>
            </a:r>
          </a:p>
          <a:p>
            <a:endParaRPr lang="en-US" sz="3200" dirty="0"/>
          </a:p>
        </p:txBody>
      </p:sp>
    </p:spTree>
    <p:extLst>
      <p:ext uri="{BB962C8B-B14F-4D97-AF65-F5344CB8AC3E}">
        <p14:creationId xmlns:p14="http://schemas.microsoft.com/office/powerpoint/2010/main" val="399433790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CDN: Private vs. Public vs. Public Common</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391972"/>
          </a:xfrm>
        </p:spPr>
        <p:txBody>
          <a:bodyPr/>
          <a:lstStyle/>
          <a:p>
            <a:r>
              <a:rPr lang="en-US" sz="3200" dirty="0"/>
              <a:t>O365 uses 2 types of CDN:</a:t>
            </a:r>
          </a:p>
          <a:p>
            <a:pPr lvl="1">
              <a:spcAft>
                <a:spcPts val="600"/>
              </a:spcAft>
            </a:pPr>
            <a:r>
              <a:rPr lang="en-US" dirty="0"/>
              <a:t>Public CDN</a:t>
            </a:r>
          </a:p>
          <a:p>
            <a:pPr lvl="1">
              <a:spcAft>
                <a:spcPts val="600"/>
              </a:spcAft>
            </a:pPr>
            <a:r>
              <a:rPr lang="en-US" dirty="0"/>
              <a:t>Private CDN</a:t>
            </a:r>
          </a:p>
          <a:p>
            <a:endParaRPr lang="en-US" sz="3200" dirty="0"/>
          </a:p>
          <a:p>
            <a:r>
              <a:rPr lang="en-US" sz="3200" dirty="0"/>
              <a:t>Static CDNs are available, for example: Ajax </a:t>
            </a:r>
            <a:r>
              <a:rPr lang="en-US" sz="3200" dirty="0" err="1"/>
              <a:t>AspNetCDN</a:t>
            </a:r>
            <a:r>
              <a:rPr lang="en-US" sz="3200" dirty="0"/>
              <a:t>.</a:t>
            </a:r>
          </a:p>
          <a:p>
            <a:pPr lvl="1">
              <a:spcAft>
                <a:spcPts val="600"/>
              </a:spcAft>
            </a:pPr>
            <a:r>
              <a:rPr lang="en-US" dirty="0"/>
              <a:t>Should be accessed directly.</a:t>
            </a:r>
          </a:p>
          <a:p>
            <a:pPr lvl="1">
              <a:spcAft>
                <a:spcPts val="600"/>
              </a:spcAft>
            </a:pPr>
            <a:r>
              <a:rPr lang="en-US" dirty="0"/>
              <a:t>Add them as bypass proxy exceptions.</a:t>
            </a:r>
          </a:p>
          <a:p>
            <a:pPr lvl="1">
              <a:spcAft>
                <a:spcPts val="600"/>
              </a:spcAft>
            </a:pPr>
            <a:r>
              <a:rPr lang="en-US" dirty="0"/>
              <a:t>Ex.: </a:t>
            </a:r>
            <a:r>
              <a:rPr lang="en-US" dirty="0">
                <a:latin typeface="Courier New" panose="02070309020205020404" pitchFamily="49" charset="0"/>
                <a:cs typeface="Courier New" panose="02070309020205020404" pitchFamily="49" charset="0"/>
              </a:rPr>
              <a:t>&lt;script </a:t>
            </a:r>
            <a:r>
              <a:rPr lang="en-US" dirty="0" err="1">
                <a:latin typeface="Courier New" panose="02070309020205020404" pitchFamily="49" charset="0"/>
                <a:cs typeface="Courier New" panose="02070309020205020404" pitchFamily="49" charset="0"/>
              </a:rPr>
              <a:t>src</a:t>
            </a:r>
            <a:r>
              <a:rPr lang="en-US" dirty="0">
                <a:latin typeface="Courier New" panose="02070309020205020404" pitchFamily="49" charset="0"/>
                <a:cs typeface="Courier New" panose="02070309020205020404" pitchFamily="49" charset="0"/>
              </a:rPr>
              <a:t>=http://ajax.aspnetcdn.com/ajax/jquery-2.1.1.js /&gt;</a:t>
            </a:r>
          </a:p>
        </p:txBody>
      </p:sp>
    </p:spTree>
    <p:extLst>
      <p:ext uri="{BB962C8B-B14F-4D97-AF65-F5344CB8AC3E}">
        <p14:creationId xmlns:p14="http://schemas.microsoft.com/office/powerpoint/2010/main" val="171670032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CDN: Public CDN Overview</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83264"/>
          </a:xfrm>
        </p:spPr>
        <p:txBody>
          <a:bodyPr/>
          <a:lstStyle/>
          <a:p>
            <a:endParaRPr lang="en-US" dirty="0"/>
          </a:p>
        </p:txBody>
      </p:sp>
      <p:pic>
        <p:nvPicPr>
          <p:cNvPr id="4" name="Picture 3" descr="Logical architecture for public CDN">
            <a:extLst>
              <a:ext uri="{FF2B5EF4-FFF2-40B4-BE49-F238E27FC236}">
                <a16:creationId xmlns:a16="http://schemas.microsoft.com/office/drawing/2014/main" id="{6BC9CF76-8245-4EE5-B408-6E98C6A6B1C3}"/>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731837" y="1820862"/>
            <a:ext cx="10972800" cy="4650874"/>
          </a:xfrm>
          <a:prstGeom prst="rect">
            <a:avLst/>
          </a:prstGeom>
          <a:noFill/>
          <a:ln>
            <a:noFill/>
          </a:ln>
        </p:spPr>
      </p:pic>
    </p:spTree>
    <p:extLst>
      <p:ext uri="{BB962C8B-B14F-4D97-AF65-F5344CB8AC3E}">
        <p14:creationId xmlns:p14="http://schemas.microsoft.com/office/powerpoint/2010/main" val="348314720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CDN: Public CDN overview (cont.)</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078039"/>
          </a:xfrm>
        </p:spPr>
        <p:txBody>
          <a:bodyPr/>
          <a:lstStyle/>
          <a:p>
            <a:r>
              <a:rPr lang="en-US" sz="3200" dirty="0"/>
              <a:t>Public CDN</a:t>
            </a:r>
          </a:p>
          <a:p>
            <a:pPr lvl="1">
              <a:spcAft>
                <a:spcPts val="600"/>
              </a:spcAft>
            </a:pPr>
            <a:r>
              <a:rPr lang="en-US" dirty="0"/>
              <a:t>For customer, public content:</a:t>
            </a:r>
          </a:p>
          <a:p>
            <a:pPr lvl="2">
              <a:spcAft>
                <a:spcPts val="600"/>
              </a:spcAft>
            </a:pPr>
            <a:r>
              <a:rPr lang="en-US" dirty="0"/>
              <a:t>Files that are not sensitive</a:t>
            </a:r>
          </a:p>
          <a:p>
            <a:pPr lvl="2">
              <a:spcAft>
                <a:spcPts val="600"/>
              </a:spcAft>
            </a:pPr>
            <a:r>
              <a:rPr lang="en-US" dirty="0"/>
              <a:t>For example: Logos, public pictures, JS, CSS.</a:t>
            </a:r>
            <a:br>
              <a:rPr lang="en-US" dirty="0"/>
            </a:br>
            <a:endParaRPr lang="en-US" dirty="0"/>
          </a:p>
          <a:p>
            <a:pPr lvl="1">
              <a:spcAft>
                <a:spcPts val="600"/>
              </a:spcAft>
            </a:pPr>
            <a:r>
              <a:rPr lang="en-US" dirty="0"/>
              <a:t>Has fixed URL:</a:t>
            </a:r>
          </a:p>
          <a:p>
            <a:pPr marL="571500" lvl="2" indent="0">
              <a:spcAft>
                <a:spcPts val="600"/>
              </a:spcAft>
              <a:buNone/>
            </a:pPr>
            <a:r>
              <a:rPr lang="en-US" dirty="0"/>
              <a:t>For example: </a:t>
            </a:r>
            <a:r>
              <a:rPr lang="en-US" dirty="0">
                <a:latin typeface="Courier New" panose="02070309020205020404" pitchFamily="49" charset="0"/>
                <a:cs typeface="Courier New" panose="02070309020205020404" pitchFamily="49" charset="0"/>
              </a:rPr>
              <a:t>https://publiccdn.sharepointonline.com/contoso.sharepoint.com/sites/testsite/Style%20Library/en-US/Themable/Core%20Styles/pagelayouts15.css</a:t>
            </a:r>
          </a:p>
          <a:p>
            <a:pPr lvl="1">
              <a:spcAft>
                <a:spcPts val="600"/>
              </a:spcAft>
            </a:pPr>
            <a:endParaRPr lang="en-US" dirty="0"/>
          </a:p>
        </p:txBody>
      </p:sp>
    </p:spTree>
    <p:extLst>
      <p:ext uri="{BB962C8B-B14F-4D97-AF65-F5344CB8AC3E}">
        <p14:creationId xmlns:p14="http://schemas.microsoft.com/office/powerpoint/2010/main" val="304322779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a:xfrm>
            <a:off x="274639" y="295274"/>
            <a:ext cx="11889564" cy="917575"/>
          </a:xfrm>
        </p:spPr>
        <p:txBody>
          <a:bodyPr/>
          <a:lstStyle/>
          <a:p>
            <a:pPr lvl="0" defTabSz="1511300">
              <a:spcAft>
                <a:spcPct val="35000"/>
              </a:spcAft>
            </a:pPr>
            <a:r>
              <a:rPr lang="en-US" dirty="0"/>
              <a:t>CDN: Private CDN Overview</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83264"/>
          </a:xfrm>
        </p:spPr>
        <p:txBody>
          <a:bodyPr/>
          <a:lstStyle/>
          <a:p>
            <a:endParaRPr lang="en-US" dirty="0"/>
          </a:p>
        </p:txBody>
      </p:sp>
      <p:pic>
        <p:nvPicPr>
          <p:cNvPr id="4" name="Picture 3" descr="Logical architecture for private CDN">
            <a:extLst>
              <a:ext uri="{FF2B5EF4-FFF2-40B4-BE49-F238E27FC236}">
                <a16:creationId xmlns:a16="http://schemas.microsoft.com/office/drawing/2014/main" id="{9E5276A4-315A-43B0-A672-EC81F91FABBE}"/>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342967" y="1554482"/>
            <a:ext cx="11750540" cy="5570539"/>
          </a:xfrm>
          <a:prstGeom prst="rect">
            <a:avLst/>
          </a:prstGeom>
          <a:noFill/>
          <a:ln>
            <a:noFill/>
          </a:ln>
        </p:spPr>
      </p:pic>
    </p:spTree>
    <p:extLst>
      <p:ext uri="{BB962C8B-B14F-4D97-AF65-F5344CB8AC3E}">
        <p14:creationId xmlns:p14="http://schemas.microsoft.com/office/powerpoint/2010/main" val="828399077"/>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CDN: Private CDN Overview (cont.)</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007251"/>
          </a:xfrm>
        </p:spPr>
        <p:txBody>
          <a:bodyPr/>
          <a:lstStyle/>
          <a:p>
            <a:r>
              <a:rPr lang="en-US" sz="3200" dirty="0"/>
              <a:t>Private CDN:</a:t>
            </a:r>
          </a:p>
          <a:p>
            <a:pPr lvl="1">
              <a:spcAft>
                <a:spcPts val="600"/>
              </a:spcAft>
            </a:pPr>
            <a:r>
              <a:rPr lang="en-US" dirty="0"/>
              <a:t>~100ms slower than public.</a:t>
            </a:r>
          </a:p>
          <a:p>
            <a:pPr lvl="1">
              <a:spcAft>
                <a:spcPts val="600"/>
              </a:spcAft>
            </a:pPr>
            <a:r>
              <a:rPr lang="en-US" dirty="0"/>
              <a:t>Generated using the user’s cookie first to access a private content.</a:t>
            </a:r>
          </a:p>
          <a:p>
            <a:pPr marL="571500" lvl="2" indent="0">
              <a:spcAft>
                <a:spcPts val="600"/>
              </a:spcAft>
              <a:buNone/>
            </a:pPr>
            <a:r>
              <a:rPr lang="en-US" dirty="0">
                <a:latin typeface="Courier New" panose="02070309020205020404" pitchFamily="49" charset="0"/>
                <a:cs typeface="Courier New" panose="02070309020205020404" pitchFamily="49" charset="0"/>
              </a:rPr>
              <a:t>https://privatecdn.sharepointonline.com/contoso.sharepoint.com/sites/testsite/Style%20Library/en-US/Themable/Core%20Styles/pagelayouts15.css?_eat_=1550879189_d54f8df12b5f65bae705d55a0cf6ec24d4fc18f78442b213cc0d10daee149f8f&amp;_oat_=1550879189_d4d5cb2fda7c5eba5dfd2185d9f6de44d350bb699a2dd1683f68647950da0a19</a:t>
            </a:r>
          </a:p>
          <a:p>
            <a:pPr lvl="1">
              <a:spcAft>
                <a:spcPts val="600"/>
              </a:spcAft>
            </a:pPr>
            <a:r>
              <a:rPr lang="en-US" dirty="0"/>
              <a:t>URL changes every 60 minutes (after creation).</a:t>
            </a:r>
          </a:p>
          <a:p>
            <a:pPr lvl="1">
              <a:spcAft>
                <a:spcPts val="600"/>
              </a:spcAft>
            </a:pPr>
            <a:r>
              <a:rPr lang="en-US" dirty="0"/>
              <a:t>Previous URLs are not accessible.</a:t>
            </a:r>
          </a:p>
        </p:txBody>
      </p:sp>
    </p:spTree>
    <p:extLst>
      <p:ext uri="{BB962C8B-B14F-4D97-AF65-F5344CB8AC3E}">
        <p14:creationId xmlns:p14="http://schemas.microsoft.com/office/powerpoint/2010/main" val="2317406102"/>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CDN: Private CDN Overview (cont.)</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3382464"/>
          </a:xfrm>
        </p:spPr>
        <p:txBody>
          <a:bodyPr/>
          <a:lstStyle/>
          <a:p>
            <a:r>
              <a:rPr lang="en-US" sz="3200" dirty="0"/>
              <a:t>Private CDN (continued from previous slide)</a:t>
            </a:r>
          </a:p>
          <a:p>
            <a:pPr lvl="1">
              <a:spcAft>
                <a:spcPts val="600"/>
              </a:spcAft>
            </a:pPr>
            <a:r>
              <a:rPr lang="en-US" dirty="0"/>
              <a:t>No standard authentication on the item, BUT…</a:t>
            </a:r>
          </a:p>
          <a:p>
            <a:pPr lvl="1">
              <a:spcAft>
                <a:spcPts val="600"/>
              </a:spcAft>
            </a:pPr>
            <a:r>
              <a:rPr lang="en-US" dirty="0"/>
              <a:t>Referrer check in place.</a:t>
            </a:r>
          </a:p>
          <a:p>
            <a:pPr lvl="2">
              <a:spcAft>
                <a:spcPts val="600"/>
              </a:spcAft>
            </a:pPr>
            <a:r>
              <a:rPr lang="en-US" dirty="0"/>
              <a:t>Simply copy-pasting the URL will give you “Invalid Referrer” error message.</a:t>
            </a:r>
          </a:p>
          <a:p>
            <a:pPr lvl="2">
              <a:spcAft>
                <a:spcPts val="600"/>
              </a:spcAft>
            </a:pPr>
            <a:r>
              <a:rPr lang="en-US" dirty="0"/>
              <a:t>One would need to know the exact URL where the object is used.</a:t>
            </a:r>
          </a:p>
          <a:p>
            <a:pPr lvl="2">
              <a:spcAft>
                <a:spcPts val="600"/>
              </a:spcAft>
            </a:pPr>
            <a:r>
              <a:rPr lang="en-US" dirty="0"/>
              <a:t>This assumes access to the original page.</a:t>
            </a:r>
          </a:p>
          <a:p>
            <a:endParaRPr lang="en-US" sz="3200" dirty="0"/>
          </a:p>
        </p:txBody>
      </p:sp>
    </p:spTree>
    <p:extLst>
      <p:ext uri="{BB962C8B-B14F-4D97-AF65-F5344CB8AC3E}">
        <p14:creationId xmlns:p14="http://schemas.microsoft.com/office/powerpoint/2010/main" val="2905883334"/>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CDN: What goes to CDN?</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5102935"/>
          </a:xfrm>
        </p:spPr>
        <p:txBody>
          <a:bodyPr/>
          <a:lstStyle/>
          <a:p>
            <a:r>
              <a:rPr lang="en-US" sz="3200" dirty="0"/>
              <a:t>Default locations:</a:t>
            </a:r>
          </a:p>
          <a:p>
            <a:pPr lvl="1">
              <a:spcAft>
                <a:spcPts val="600"/>
              </a:spcAft>
            </a:pPr>
            <a:r>
              <a:rPr lang="en-US" dirty="0"/>
              <a:t>Private</a:t>
            </a:r>
          </a:p>
          <a:p>
            <a:pPr lvl="2">
              <a:spcAft>
                <a:spcPts val="600"/>
              </a:spcAft>
            </a:pPr>
            <a:r>
              <a:rPr lang="en-US" dirty="0"/>
              <a:t>*/userphoto.aspx</a:t>
            </a:r>
          </a:p>
          <a:p>
            <a:pPr lvl="2">
              <a:spcAft>
                <a:spcPts val="600"/>
              </a:spcAft>
            </a:pPr>
            <a:r>
              <a:rPr lang="en-US" dirty="0"/>
              <a:t>*/</a:t>
            </a:r>
            <a:r>
              <a:rPr lang="en-US" dirty="0" err="1"/>
              <a:t>siteassets</a:t>
            </a:r>
            <a:endParaRPr lang="en-US" dirty="0"/>
          </a:p>
          <a:p>
            <a:pPr lvl="1">
              <a:spcAft>
                <a:spcPts val="600"/>
              </a:spcAft>
            </a:pPr>
            <a:r>
              <a:rPr lang="en-US" dirty="0"/>
              <a:t>Public</a:t>
            </a:r>
          </a:p>
          <a:p>
            <a:pPr lvl="2">
              <a:spcAft>
                <a:spcPts val="600"/>
              </a:spcAft>
            </a:pPr>
            <a:r>
              <a:rPr lang="en-US" dirty="0"/>
              <a:t>*/</a:t>
            </a:r>
            <a:r>
              <a:rPr lang="en-US" dirty="0" err="1"/>
              <a:t>masterpage</a:t>
            </a:r>
            <a:endParaRPr lang="en-US" dirty="0"/>
          </a:p>
          <a:p>
            <a:pPr lvl="2">
              <a:spcAft>
                <a:spcPts val="600"/>
              </a:spcAft>
            </a:pPr>
            <a:r>
              <a:rPr lang="en-US" dirty="0"/>
              <a:t>*/style library</a:t>
            </a:r>
          </a:p>
          <a:p>
            <a:pPr lvl="2">
              <a:spcAft>
                <a:spcPts val="600"/>
              </a:spcAft>
            </a:pPr>
            <a:r>
              <a:rPr lang="en-US" dirty="0"/>
              <a:t>*/</a:t>
            </a:r>
            <a:r>
              <a:rPr lang="en-US" dirty="0" err="1"/>
              <a:t>clientsideassets</a:t>
            </a:r>
            <a:r>
              <a:rPr lang="en-US" dirty="0"/>
              <a:t> (SPFx webparts utilize this for its files)</a:t>
            </a:r>
          </a:p>
          <a:p>
            <a:r>
              <a:rPr lang="en-US" sz="3200" dirty="0"/>
              <a:t>Default file types</a:t>
            </a:r>
          </a:p>
          <a:p>
            <a:pPr lvl="1">
              <a:spcAft>
                <a:spcPts val="600"/>
              </a:spcAft>
            </a:pPr>
            <a:r>
              <a:rPr lang="en-US" dirty="0"/>
              <a:t>CSS, EOT, GIF, ICO, JPEG, JPG, JS, MAP, PNG, SVG, TTF, WOFF</a:t>
            </a:r>
          </a:p>
          <a:p>
            <a:pPr lvl="1">
              <a:spcAft>
                <a:spcPts val="600"/>
              </a:spcAft>
            </a:pPr>
            <a:r>
              <a:rPr lang="en-US" dirty="0"/>
              <a:t>Cmdlet to get settings: </a:t>
            </a:r>
            <a:r>
              <a:rPr lang="en-US" dirty="0">
                <a:latin typeface="Courier New" panose="02070309020205020404" pitchFamily="49" charset="0"/>
                <a:cs typeface="Courier New" panose="02070309020205020404" pitchFamily="49" charset="0"/>
              </a:rPr>
              <a:t>Get-</a:t>
            </a:r>
            <a:r>
              <a:rPr lang="en-US" dirty="0" err="1">
                <a:latin typeface="Courier New" panose="02070309020205020404" pitchFamily="49" charset="0"/>
                <a:cs typeface="Courier New" panose="02070309020205020404" pitchFamily="49" charset="0"/>
              </a:rPr>
              <a:t>SpoTenantCdnPolicies</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CdnType</a:t>
            </a:r>
            <a:r>
              <a:rPr lang="en-US" dirty="0">
                <a:latin typeface="Courier New" panose="02070309020205020404" pitchFamily="49" charset="0"/>
                <a:cs typeface="Courier New" panose="02070309020205020404" pitchFamily="49" charset="0"/>
              </a:rPr>
              <a:t> Public</a:t>
            </a:r>
          </a:p>
        </p:txBody>
      </p:sp>
    </p:spTree>
    <p:extLst>
      <p:ext uri="{BB962C8B-B14F-4D97-AF65-F5344CB8AC3E}">
        <p14:creationId xmlns:p14="http://schemas.microsoft.com/office/powerpoint/2010/main" val="1688663464"/>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CDN: What goes to CDN? (cont.)</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3083921"/>
          </a:xfrm>
        </p:spPr>
        <p:txBody>
          <a:bodyPr/>
          <a:lstStyle/>
          <a:p>
            <a:r>
              <a:rPr lang="en-US" sz="3200" dirty="0"/>
              <a:t>Custom locations:</a:t>
            </a:r>
          </a:p>
          <a:p>
            <a:pPr lvl="1">
              <a:spcAft>
                <a:spcPts val="600"/>
              </a:spcAft>
            </a:pPr>
            <a:r>
              <a:rPr lang="en-US" dirty="0"/>
              <a:t>Can be defined with the Add-</a:t>
            </a:r>
            <a:r>
              <a:rPr lang="en-US" dirty="0" err="1"/>
              <a:t>SPOTenantCdnOrigin</a:t>
            </a:r>
            <a:r>
              <a:rPr lang="en-US" dirty="0"/>
              <a:t> cmdlet.</a:t>
            </a:r>
          </a:p>
          <a:p>
            <a:pPr lvl="1">
              <a:spcAft>
                <a:spcPts val="600"/>
              </a:spcAft>
            </a:pPr>
            <a:r>
              <a:rPr lang="en-US" dirty="0"/>
              <a:t>Use wildcard wherever possible.</a:t>
            </a:r>
          </a:p>
          <a:p>
            <a:endParaRPr lang="en-US" sz="3200" dirty="0"/>
          </a:p>
          <a:p>
            <a:r>
              <a:rPr lang="en-US" sz="3200" dirty="0"/>
              <a:t>Custom file types:</a:t>
            </a:r>
          </a:p>
          <a:p>
            <a:pPr marL="342900" lvl="1" indent="0">
              <a:spcAft>
                <a:spcPts val="600"/>
              </a:spcAft>
              <a:buNone/>
            </a:pPr>
            <a:r>
              <a:rPr lang="en-US" dirty="0"/>
              <a:t>Not available at this point.</a:t>
            </a:r>
          </a:p>
        </p:txBody>
      </p:sp>
    </p:spTree>
    <p:extLst>
      <p:ext uri="{BB962C8B-B14F-4D97-AF65-F5344CB8AC3E}">
        <p14:creationId xmlns:p14="http://schemas.microsoft.com/office/powerpoint/2010/main" val="2934235691"/>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CDN: Public placeholder</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5432256"/>
          </a:xfrm>
        </p:spPr>
        <p:txBody>
          <a:bodyPr/>
          <a:lstStyle/>
          <a:p>
            <a:endParaRPr lang="en-US" sz="3200" dirty="0"/>
          </a:p>
          <a:p>
            <a:endParaRPr lang="en-US" sz="3200" dirty="0"/>
          </a:p>
          <a:p>
            <a:endParaRPr lang="en-US" sz="3200" dirty="0"/>
          </a:p>
          <a:p>
            <a:pPr marL="0" indent="0">
              <a:buNone/>
            </a:pPr>
            <a:endParaRPr lang="en-US" sz="3200" dirty="0"/>
          </a:p>
          <a:p>
            <a:endParaRPr lang="en-US" sz="3200" dirty="0"/>
          </a:p>
          <a:p>
            <a:r>
              <a:rPr lang="en-US" sz="3200" dirty="0"/>
              <a:t>Result: </a:t>
            </a:r>
            <a:r>
              <a:rPr lang="en-US" sz="2400" dirty="0">
                <a:latin typeface="+mn-lt"/>
              </a:rPr>
              <a:t>https://publiccdn.sharepointonline.com/test.sharepoint.com/siteassets/test.jpg </a:t>
            </a:r>
          </a:p>
          <a:p>
            <a:r>
              <a:rPr lang="en-US" sz="3200" dirty="0"/>
              <a:t>CDN URL subject to change in the future.</a:t>
            </a:r>
          </a:p>
          <a:p>
            <a:pPr lvl="1">
              <a:spcAft>
                <a:spcPts val="600"/>
              </a:spcAft>
            </a:pPr>
            <a:r>
              <a:rPr lang="en-US" dirty="0"/>
              <a:t>Above reference makes the solution future proof.</a:t>
            </a:r>
          </a:p>
          <a:p>
            <a:pPr lvl="1">
              <a:spcAft>
                <a:spcPts val="600"/>
              </a:spcAft>
            </a:pPr>
            <a:r>
              <a:rPr lang="en-US" dirty="0"/>
              <a:t>Search API does not use CDN yet, but search results can be changed to use the Public CDN.</a:t>
            </a:r>
          </a:p>
        </p:txBody>
      </p:sp>
      <p:graphicFrame>
        <p:nvGraphicFramePr>
          <p:cNvPr id="4" name="Table 3">
            <a:extLst>
              <a:ext uri="{FF2B5EF4-FFF2-40B4-BE49-F238E27FC236}">
                <a16:creationId xmlns:a16="http://schemas.microsoft.com/office/drawing/2014/main" id="{823FD65C-E303-419C-B68E-4B41AD7C2BFE}"/>
              </a:ext>
            </a:extLst>
          </p:cNvPr>
          <p:cNvGraphicFramePr>
            <a:graphicFrameLocks noGrp="1"/>
          </p:cNvGraphicFramePr>
          <p:nvPr>
            <p:extLst>
              <p:ext uri="{D42A27DB-BD31-4B8C-83A1-F6EECF244321}">
                <p14:modId xmlns:p14="http://schemas.microsoft.com/office/powerpoint/2010/main" val="817462708"/>
              </p:ext>
            </p:extLst>
          </p:nvPr>
        </p:nvGraphicFramePr>
        <p:xfrm>
          <a:off x="698004" y="1297622"/>
          <a:ext cx="11040466" cy="2199640"/>
        </p:xfrm>
        <a:graphic>
          <a:graphicData uri="http://schemas.openxmlformats.org/drawingml/2006/table">
            <a:tbl>
              <a:tblPr firstRow="1" bandRow="1">
                <a:tableStyleId>{5C22544A-7EE6-4342-B048-85BDC9FD1C3A}</a:tableStyleId>
              </a:tblPr>
              <a:tblGrid>
                <a:gridCol w="4910633">
                  <a:extLst>
                    <a:ext uri="{9D8B030D-6E8A-4147-A177-3AD203B41FA5}">
                      <a16:colId xmlns:a16="http://schemas.microsoft.com/office/drawing/2014/main" val="2367346477"/>
                    </a:ext>
                  </a:extLst>
                </a:gridCol>
                <a:gridCol w="6129833">
                  <a:extLst>
                    <a:ext uri="{9D8B030D-6E8A-4147-A177-3AD203B41FA5}">
                      <a16:colId xmlns:a16="http://schemas.microsoft.com/office/drawing/2014/main" val="2239213041"/>
                    </a:ext>
                  </a:extLst>
                </a:gridCol>
              </a:tblGrid>
              <a:tr h="370840">
                <a:tc>
                  <a:txBody>
                    <a:bodyPr/>
                    <a:lstStyle/>
                    <a:p>
                      <a:r>
                        <a:rPr lang="en-US" dirty="0"/>
                        <a:t>Instead of</a:t>
                      </a:r>
                    </a:p>
                  </a:txBody>
                  <a:tcPr/>
                </a:tc>
                <a:tc>
                  <a:txBody>
                    <a:bodyPr/>
                    <a:lstStyle/>
                    <a:p>
                      <a:r>
                        <a:rPr lang="en-US"/>
                        <a:t>Use this</a:t>
                      </a:r>
                    </a:p>
                  </a:txBody>
                  <a:tcPr/>
                </a:tc>
                <a:extLst>
                  <a:ext uri="{0D108BD9-81ED-4DB2-BD59-A6C34878D82A}">
                    <a16:rowId xmlns:a16="http://schemas.microsoft.com/office/drawing/2014/main" val="259269359"/>
                  </a:ext>
                </a:extLst>
              </a:tr>
              <a:tr h="370840">
                <a:tc rowSpan="2">
                  <a:txBody>
                    <a:bodyPr/>
                    <a:lstStyle/>
                    <a:p>
                      <a:r>
                        <a:rPr lang="en-US"/>
                        <a:t>https://test.sharepoint.com/siteassets/test.jpg</a:t>
                      </a:r>
                    </a:p>
                  </a:txBody>
                  <a:tcPr anchor="ctr"/>
                </a:tc>
                <a:tc>
                  <a:txBody>
                    <a:bodyPr/>
                    <a:lstStyle/>
                    <a:p>
                      <a:r>
                        <a:rPr lang="en-US" dirty="0"/>
                        <a:t>Classic:</a:t>
                      </a:r>
                    </a:p>
                    <a:p>
                      <a:r>
                        <a:rPr lang="en-US" dirty="0"/>
                        <a:t>window._</a:t>
                      </a:r>
                      <a:r>
                        <a:rPr lang="en-US" dirty="0" err="1"/>
                        <a:t>spPageContextInfo.publicCdnBaseUrl</a:t>
                      </a:r>
                      <a:r>
                        <a:rPr lang="en-US" dirty="0"/>
                        <a:t> + "/test.sharepoint.com/</a:t>
                      </a:r>
                      <a:r>
                        <a:rPr lang="en-US" dirty="0" err="1"/>
                        <a:t>siteasssets</a:t>
                      </a:r>
                      <a:r>
                        <a:rPr lang="en-US" dirty="0"/>
                        <a:t>/test.jpg"</a:t>
                      </a:r>
                    </a:p>
                  </a:txBody>
                  <a:tcPr/>
                </a:tc>
                <a:extLst>
                  <a:ext uri="{0D108BD9-81ED-4DB2-BD59-A6C34878D82A}">
                    <a16:rowId xmlns:a16="http://schemas.microsoft.com/office/drawing/2014/main" val="1626928227"/>
                  </a:ext>
                </a:extLst>
              </a:tr>
              <a:tr h="370840">
                <a:tc vMerge="1">
                  <a:txBody>
                    <a:bodyPr/>
                    <a:lstStyle/>
                    <a:p>
                      <a:endParaRPr lang="en-US"/>
                    </a:p>
                  </a:txBody>
                  <a:tcPr/>
                </a:tc>
                <a:tc>
                  <a:txBody>
                    <a:bodyPr/>
                    <a:lstStyle/>
                    <a:p>
                      <a:r>
                        <a:rPr lang="en-US" dirty="0"/>
                        <a:t>Modern:</a:t>
                      </a:r>
                    </a:p>
                    <a:p>
                      <a:r>
                        <a:rPr lang="en-US" dirty="0" err="1"/>
                        <a:t>this.context.legacyPageContext.publicCdnBaseUrl</a:t>
                      </a:r>
                      <a:r>
                        <a:rPr lang="en-US" dirty="0"/>
                        <a:t> + "/test.sharepoint.com/</a:t>
                      </a:r>
                      <a:r>
                        <a:rPr lang="en-US" dirty="0" err="1"/>
                        <a:t>siteasssets</a:t>
                      </a:r>
                      <a:r>
                        <a:rPr lang="en-US" dirty="0"/>
                        <a:t>/test.jpg"</a:t>
                      </a:r>
                    </a:p>
                  </a:txBody>
                  <a:tcPr/>
                </a:tc>
                <a:extLst>
                  <a:ext uri="{0D108BD9-81ED-4DB2-BD59-A6C34878D82A}">
                    <a16:rowId xmlns:a16="http://schemas.microsoft.com/office/drawing/2014/main" val="288659296"/>
                  </a:ext>
                </a:extLst>
              </a:tr>
            </a:tbl>
          </a:graphicData>
        </a:graphic>
      </p:graphicFrame>
    </p:spTree>
    <p:extLst>
      <p:ext uri="{BB962C8B-B14F-4D97-AF65-F5344CB8AC3E}">
        <p14:creationId xmlns:p14="http://schemas.microsoft.com/office/powerpoint/2010/main" val="2457011871"/>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CDN: Private placeholder</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2019014"/>
          </a:xfrm>
        </p:spPr>
        <p:txBody>
          <a:bodyPr/>
          <a:lstStyle/>
          <a:p>
            <a:r>
              <a:rPr lang="en-US" sz="3200" dirty="0"/>
              <a:t>No placeholder is required.</a:t>
            </a:r>
            <a:br>
              <a:rPr lang="en-US" sz="3200" dirty="0"/>
            </a:br>
            <a:endParaRPr lang="en-US" sz="3200" dirty="0"/>
          </a:p>
          <a:p>
            <a:r>
              <a:rPr lang="en-US" sz="3200" dirty="0"/>
              <a:t>The SPO WFE servers will put the correct URL into the ASPX page.</a:t>
            </a:r>
          </a:p>
          <a:p>
            <a:pPr marL="342900" lvl="1" indent="0">
              <a:spcAft>
                <a:spcPts val="600"/>
              </a:spcAft>
              <a:buNone/>
            </a:pPr>
            <a:r>
              <a:rPr lang="en-US" dirty="0"/>
              <a:t>Remember, the URL is changing every 60 minutes.</a:t>
            </a:r>
          </a:p>
        </p:txBody>
      </p:sp>
    </p:spTree>
    <p:extLst>
      <p:ext uri="{BB962C8B-B14F-4D97-AF65-F5344CB8AC3E}">
        <p14:creationId xmlns:p14="http://schemas.microsoft.com/office/powerpoint/2010/main" val="1868160716"/>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CDN: Command Set</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5636158"/>
          </a:xfrm>
        </p:spPr>
        <p:txBody>
          <a:bodyPr/>
          <a:lstStyle/>
          <a:p>
            <a:pPr lvl="1">
              <a:spcAft>
                <a:spcPts val="600"/>
              </a:spcAft>
            </a:pPr>
            <a:r>
              <a:rPr lang="en-US" sz="1800" dirty="0">
                <a:latin typeface="Courier New" panose="02070309020205020404" pitchFamily="49" charset="0"/>
                <a:cs typeface="Courier New" panose="02070309020205020404" pitchFamily="49" charset="0"/>
              </a:rPr>
              <a:t>Get-Command *</a:t>
            </a:r>
            <a:r>
              <a:rPr lang="en-US" sz="1800" dirty="0" err="1">
                <a:latin typeface="Courier New" panose="02070309020205020404" pitchFamily="49" charset="0"/>
                <a:cs typeface="Courier New" panose="02070309020205020404" pitchFamily="49" charset="0"/>
              </a:rPr>
              <a:t>TenantCdn</a:t>
            </a:r>
            <a:r>
              <a:rPr lang="en-US" sz="1800" dirty="0">
                <a:latin typeface="Courier New" panose="02070309020205020404" pitchFamily="49" charset="0"/>
                <a:cs typeface="Courier New" panose="02070309020205020404" pitchFamily="49" charset="0"/>
              </a:rPr>
              <a:t>*</a:t>
            </a:r>
          </a:p>
          <a:p>
            <a:pPr lvl="1">
              <a:spcAft>
                <a:spcPts val="600"/>
              </a:spcAft>
            </a:pPr>
            <a:endParaRPr lang="en-US" sz="1800" dirty="0">
              <a:latin typeface="Courier New" panose="02070309020205020404" pitchFamily="49" charset="0"/>
              <a:cs typeface="Courier New" panose="02070309020205020404" pitchFamily="49" charset="0"/>
            </a:endParaRPr>
          </a:p>
          <a:p>
            <a:pPr lvl="1">
              <a:spcAft>
                <a:spcPts val="600"/>
              </a:spcAft>
            </a:pPr>
            <a:r>
              <a:rPr lang="en-US" sz="1800" dirty="0">
                <a:latin typeface="Courier New" panose="02070309020205020404" pitchFamily="49" charset="0"/>
                <a:cs typeface="Courier New" panose="02070309020205020404" pitchFamily="49" charset="0"/>
              </a:rPr>
              <a:t>Set-</a:t>
            </a:r>
            <a:r>
              <a:rPr lang="en-US" sz="1800" dirty="0" err="1">
                <a:latin typeface="Courier New" panose="02070309020205020404" pitchFamily="49" charset="0"/>
                <a:cs typeface="Courier New" panose="02070309020205020404" pitchFamily="49" charset="0"/>
              </a:rPr>
              <a:t>SPOTenantCdnEnabled</a:t>
            </a:r>
            <a:r>
              <a:rPr lang="en-US" sz="1800" dirty="0">
                <a:latin typeface="Courier New" panose="02070309020205020404" pitchFamily="49" charset="0"/>
                <a:cs typeface="Courier New" panose="02070309020205020404" pitchFamily="49" charset="0"/>
              </a:rPr>
              <a:t> -Enable $true -</a:t>
            </a:r>
            <a:r>
              <a:rPr lang="en-US" sz="1800" dirty="0" err="1">
                <a:latin typeface="Courier New" panose="02070309020205020404" pitchFamily="49" charset="0"/>
                <a:cs typeface="Courier New" panose="02070309020205020404" pitchFamily="49" charset="0"/>
              </a:rPr>
              <a:t>CdnType</a:t>
            </a:r>
            <a:r>
              <a:rPr lang="en-US" sz="1800" dirty="0">
                <a:latin typeface="Courier New" panose="02070309020205020404" pitchFamily="49" charset="0"/>
                <a:cs typeface="Courier New" panose="02070309020205020404" pitchFamily="49" charset="0"/>
              </a:rPr>
              <a:t> &lt;Both, Private, Public&gt;</a:t>
            </a:r>
            <a:br>
              <a:rPr lang="en-US" sz="1800" dirty="0">
                <a:latin typeface="Courier New" panose="02070309020205020404" pitchFamily="49" charset="0"/>
                <a:cs typeface="Courier New" panose="02070309020205020404" pitchFamily="49" charset="0"/>
              </a:rPr>
            </a:br>
            <a:r>
              <a:rPr lang="en-US" sz="1800" dirty="0"/>
              <a:t>(without any params will configure all default settings including both public and private and default origins)</a:t>
            </a:r>
            <a:br>
              <a:rPr lang="en-US" sz="1800" dirty="0"/>
            </a:br>
            <a:r>
              <a:rPr lang="en-US" sz="1800" dirty="0"/>
              <a:t>If you don’t’ want the default origins, you can add the -</a:t>
            </a:r>
            <a:r>
              <a:rPr lang="en-US" sz="1800" dirty="0" err="1"/>
              <a:t>NoDefaultOrigins</a:t>
            </a:r>
            <a:r>
              <a:rPr lang="en-US" sz="1800" dirty="0"/>
              <a:t> switch.</a:t>
            </a:r>
          </a:p>
          <a:p>
            <a:pPr lvl="1">
              <a:spcAft>
                <a:spcPts val="600"/>
              </a:spcAft>
            </a:pPr>
            <a:endParaRPr lang="en-US" sz="1800" dirty="0">
              <a:latin typeface="Courier New" panose="02070309020205020404" pitchFamily="49" charset="0"/>
              <a:cs typeface="Courier New" panose="02070309020205020404" pitchFamily="49" charset="0"/>
            </a:endParaRPr>
          </a:p>
          <a:p>
            <a:pPr lvl="1">
              <a:spcAft>
                <a:spcPts val="600"/>
              </a:spcAft>
            </a:pPr>
            <a:r>
              <a:rPr lang="en-US" sz="1800" dirty="0">
                <a:latin typeface="Courier New" panose="02070309020205020404" pitchFamily="49" charset="0"/>
                <a:cs typeface="Courier New" panose="02070309020205020404" pitchFamily="49" charset="0"/>
              </a:rPr>
              <a:t>Get-</a:t>
            </a:r>
            <a:r>
              <a:rPr lang="en-US" sz="1800" dirty="0" err="1">
                <a:latin typeface="Courier New" panose="02070309020205020404" pitchFamily="49" charset="0"/>
                <a:cs typeface="Courier New" panose="02070309020205020404" pitchFamily="49" charset="0"/>
              </a:rPr>
              <a:t>SPOTenantCdnEnabled</a:t>
            </a:r>
            <a:endParaRPr lang="en-US" sz="1800" dirty="0">
              <a:latin typeface="Courier New" panose="02070309020205020404" pitchFamily="49" charset="0"/>
              <a:cs typeface="Courier New" panose="02070309020205020404" pitchFamily="49" charset="0"/>
            </a:endParaRPr>
          </a:p>
          <a:p>
            <a:pPr lvl="1">
              <a:spcAft>
                <a:spcPts val="600"/>
              </a:spcAft>
            </a:pPr>
            <a:endParaRPr lang="en-US" sz="1800" dirty="0">
              <a:latin typeface="Courier New" panose="02070309020205020404" pitchFamily="49" charset="0"/>
              <a:cs typeface="Courier New" panose="02070309020205020404" pitchFamily="49" charset="0"/>
            </a:endParaRPr>
          </a:p>
          <a:p>
            <a:pPr lvl="1">
              <a:spcAft>
                <a:spcPts val="600"/>
              </a:spcAft>
            </a:pPr>
            <a:r>
              <a:rPr lang="en-US" sz="1800" dirty="0">
                <a:latin typeface="Courier New" panose="02070309020205020404" pitchFamily="49" charset="0"/>
                <a:cs typeface="Courier New" panose="02070309020205020404" pitchFamily="49" charset="0"/>
              </a:rPr>
              <a:t>Add-</a:t>
            </a:r>
            <a:r>
              <a:rPr lang="en-US" sz="1800" dirty="0" err="1">
                <a:latin typeface="Courier New" panose="02070309020205020404" pitchFamily="49" charset="0"/>
                <a:cs typeface="Courier New" panose="02070309020205020404" pitchFamily="49" charset="0"/>
              </a:rPr>
              <a:t>SPOTenantCdnOrigin</a:t>
            </a:r>
            <a:br>
              <a:rPr lang="en-US" sz="1800" dirty="0">
                <a:latin typeface="Courier New" panose="02070309020205020404" pitchFamily="49" charset="0"/>
                <a:cs typeface="Courier New" panose="02070309020205020404" pitchFamily="49" charset="0"/>
              </a:rPr>
            </a:br>
            <a:r>
              <a:rPr lang="en-US" sz="1800" dirty="0">
                <a:latin typeface="Courier New" panose="02070309020205020404" pitchFamily="49" charset="0"/>
                <a:cs typeface="Courier New" panose="02070309020205020404" pitchFamily="49" charset="0"/>
              </a:rPr>
              <a:t>Example: Add-</a:t>
            </a:r>
            <a:r>
              <a:rPr lang="en-US" sz="1800" dirty="0" err="1">
                <a:latin typeface="Courier New" panose="02070309020205020404" pitchFamily="49" charset="0"/>
                <a:cs typeface="Courier New" panose="02070309020205020404" pitchFamily="49" charset="0"/>
              </a:rPr>
              <a:t>SPOTenantCdnOrigin</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CdnType</a:t>
            </a:r>
            <a:r>
              <a:rPr lang="en-US" sz="1800" dirty="0">
                <a:latin typeface="Courier New" panose="02070309020205020404" pitchFamily="49" charset="0"/>
                <a:cs typeface="Courier New" panose="02070309020205020404" pitchFamily="49" charset="0"/>
              </a:rPr>
              <a:t> Public -</a:t>
            </a:r>
            <a:r>
              <a:rPr lang="en-US" sz="1800" dirty="0" err="1">
                <a:latin typeface="Courier New" panose="02070309020205020404" pitchFamily="49" charset="0"/>
                <a:cs typeface="Courier New" panose="02070309020205020404" pitchFamily="49" charset="0"/>
              </a:rPr>
              <a:t>OriginUrl</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masterpage</a:t>
            </a:r>
            <a:r>
              <a:rPr lang="en-US" sz="1800" dirty="0">
                <a:latin typeface="Courier New" panose="02070309020205020404" pitchFamily="49" charset="0"/>
                <a:cs typeface="Courier New" panose="02070309020205020404" pitchFamily="49" charset="0"/>
              </a:rPr>
              <a:t>“</a:t>
            </a:r>
            <a:br>
              <a:rPr lang="en-US" sz="1800" dirty="0">
                <a:latin typeface="Courier New" panose="02070309020205020404" pitchFamily="49" charset="0"/>
                <a:cs typeface="Courier New" panose="02070309020205020404" pitchFamily="49" charset="0"/>
              </a:rPr>
            </a:br>
            <a:endParaRPr lang="en-US" sz="1800" dirty="0">
              <a:latin typeface="Courier New" panose="02070309020205020404" pitchFamily="49" charset="0"/>
              <a:cs typeface="Courier New" panose="02070309020205020404" pitchFamily="49" charset="0"/>
            </a:endParaRPr>
          </a:p>
          <a:p>
            <a:pPr lvl="1">
              <a:spcAft>
                <a:spcPts val="600"/>
              </a:spcAft>
            </a:pPr>
            <a:r>
              <a:rPr lang="en-US" sz="1800" dirty="0">
                <a:latin typeface="Courier New" panose="02070309020205020404" pitchFamily="49" charset="0"/>
                <a:cs typeface="Courier New" panose="02070309020205020404" pitchFamily="49" charset="0"/>
              </a:rPr>
              <a:t>Get-</a:t>
            </a:r>
            <a:r>
              <a:rPr lang="en-US" sz="1800" dirty="0" err="1">
                <a:latin typeface="Courier New" panose="02070309020205020404" pitchFamily="49" charset="0"/>
                <a:cs typeface="Courier New" panose="02070309020205020404" pitchFamily="49" charset="0"/>
              </a:rPr>
              <a:t>SPOTenantCdnOrigins</a:t>
            </a:r>
            <a:endParaRPr lang="en-US" sz="1800" dirty="0">
              <a:latin typeface="Courier New" panose="02070309020205020404" pitchFamily="49" charset="0"/>
              <a:cs typeface="Courier New" panose="02070309020205020404" pitchFamily="49" charset="0"/>
            </a:endParaRPr>
          </a:p>
          <a:p>
            <a:pPr lvl="1">
              <a:spcAft>
                <a:spcPts val="600"/>
              </a:spcAft>
            </a:pPr>
            <a:r>
              <a:rPr lang="en-US" sz="1800" dirty="0">
                <a:latin typeface="Courier New" panose="02070309020205020404" pitchFamily="49" charset="0"/>
                <a:cs typeface="Courier New" panose="02070309020205020404" pitchFamily="49" charset="0"/>
              </a:rPr>
              <a:t>Remove-</a:t>
            </a:r>
            <a:r>
              <a:rPr lang="en-US" sz="1800" dirty="0" err="1">
                <a:latin typeface="Courier New" panose="02070309020205020404" pitchFamily="49" charset="0"/>
                <a:cs typeface="Courier New" panose="02070309020205020404" pitchFamily="49" charset="0"/>
              </a:rPr>
              <a:t>SPOTenantCdnOrigin</a:t>
            </a:r>
            <a:endParaRPr lang="en-US" sz="1800" dirty="0">
              <a:latin typeface="Courier New" panose="02070309020205020404" pitchFamily="49" charset="0"/>
              <a:cs typeface="Courier New" panose="02070309020205020404" pitchFamily="49" charset="0"/>
            </a:endParaRPr>
          </a:p>
          <a:p>
            <a:pPr lvl="1">
              <a:spcAft>
                <a:spcPts val="600"/>
              </a:spcAft>
            </a:pPr>
            <a:endParaRPr lang="en-US" sz="1800" dirty="0">
              <a:latin typeface="Courier New" panose="02070309020205020404" pitchFamily="49" charset="0"/>
              <a:cs typeface="Courier New" panose="02070309020205020404" pitchFamily="49" charset="0"/>
            </a:endParaRPr>
          </a:p>
          <a:p>
            <a:pPr lvl="1">
              <a:spcAft>
                <a:spcPts val="600"/>
              </a:spcAft>
            </a:pPr>
            <a:r>
              <a:rPr lang="en-US" sz="1800" dirty="0">
                <a:latin typeface="Courier New" panose="02070309020205020404" pitchFamily="49" charset="0"/>
                <a:cs typeface="Courier New" panose="02070309020205020404" pitchFamily="49" charset="0"/>
              </a:rPr>
              <a:t>Get-</a:t>
            </a:r>
            <a:r>
              <a:rPr lang="en-US" sz="1800" dirty="0" err="1">
                <a:latin typeface="Courier New" panose="02070309020205020404" pitchFamily="49" charset="0"/>
                <a:cs typeface="Courier New" panose="02070309020205020404" pitchFamily="49" charset="0"/>
              </a:rPr>
              <a:t>SPOTenantCdnPolicies</a:t>
            </a:r>
            <a:endParaRPr lang="en-US" sz="1800" dirty="0">
              <a:latin typeface="Courier New" panose="02070309020205020404" pitchFamily="49" charset="0"/>
              <a:cs typeface="Courier New" panose="02070309020205020404" pitchFamily="49" charset="0"/>
            </a:endParaRPr>
          </a:p>
          <a:p>
            <a:pPr lvl="1">
              <a:spcAft>
                <a:spcPts val="600"/>
              </a:spcAft>
            </a:pPr>
            <a:r>
              <a:rPr lang="en-US" sz="1800" dirty="0">
                <a:latin typeface="Courier New" panose="02070309020205020404" pitchFamily="49" charset="0"/>
                <a:cs typeface="Courier New" panose="02070309020205020404" pitchFamily="49" charset="0"/>
              </a:rPr>
              <a:t>Set-</a:t>
            </a:r>
            <a:r>
              <a:rPr lang="en-US" sz="1800" dirty="0" err="1">
                <a:latin typeface="Courier New" panose="02070309020205020404" pitchFamily="49" charset="0"/>
                <a:cs typeface="Courier New" panose="02070309020205020404" pitchFamily="49" charset="0"/>
              </a:rPr>
              <a:t>SPOTenantCdnPolicy</a:t>
            </a:r>
            <a:endParaRPr lang="en-US" sz="18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45961088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2994719"/>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defTabSz="1511300">
              <a:spcAft>
                <a:spcPct val="35000"/>
              </a:spcAft>
            </a:pPr>
            <a:r>
              <a:rPr lang="en-US" dirty="0"/>
              <a:t>Navigation: Structured Navigation</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5386090"/>
          </a:xfrm>
        </p:spPr>
        <p:txBody>
          <a:bodyPr/>
          <a:lstStyle/>
          <a:p>
            <a:r>
              <a:rPr lang="en-US" sz="3200" dirty="0"/>
              <a:t>NOT a recommended navigation option in SPO.</a:t>
            </a:r>
          </a:p>
          <a:p>
            <a:endParaRPr lang="en-US" sz="3200" dirty="0"/>
          </a:p>
          <a:p>
            <a:r>
              <a:rPr lang="en-US" sz="3200" dirty="0"/>
              <a:t>Designed for an on-premises topology:</a:t>
            </a:r>
          </a:p>
          <a:p>
            <a:pPr marL="342900" lvl="1" indent="0">
              <a:spcAft>
                <a:spcPts val="600"/>
              </a:spcAft>
              <a:buNone/>
            </a:pPr>
            <a:r>
              <a:rPr lang="en-US" u="sng" dirty="0"/>
              <a:t>has limited support in SharePoint Online.</a:t>
            </a:r>
          </a:p>
          <a:p>
            <a:endParaRPr lang="en-US" sz="3200" dirty="0"/>
          </a:p>
          <a:p>
            <a:r>
              <a:rPr lang="en-US" sz="3200" dirty="0"/>
              <a:t>One of the most common root causes for page slowness.</a:t>
            </a:r>
          </a:p>
          <a:p>
            <a:endParaRPr lang="en-US" sz="3200" dirty="0"/>
          </a:p>
          <a:p>
            <a:r>
              <a:rPr lang="en-US" sz="3200" dirty="0"/>
              <a:t>Cannot be fixed from code due to how it is designed:</a:t>
            </a:r>
          </a:p>
          <a:p>
            <a:pPr lvl="1">
              <a:spcAft>
                <a:spcPts val="600"/>
              </a:spcAft>
            </a:pPr>
            <a:r>
              <a:rPr lang="en-US" dirty="0"/>
              <a:t>Reduce the site's complexity.</a:t>
            </a:r>
          </a:p>
          <a:p>
            <a:pPr lvl="1">
              <a:spcAft>
                <a:spcPts val="600"/>
              </a:spcAft>
            </a:pPr>
            <a:r>
              <a:rPr lang="en-US" dirty="0"/>
              <a:t>Implement a different navigation solution.</a:t>
            </a:r>
          </a:p>
        </p:txBody>
      </p:sp>
    </p:spTree>
    <p:extLst>
      <p:ext uri="{BB962C8B-B14F-4D97-AF65-F5344CB8AC3E}">
        <p14:creationId xmlns:p14="http://schemas.microsoft.com/office/powerpoint/2010/main" val="3582536525"/>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Navigation: Structured Navigation Caching</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727448"/>
          </a:xfrm>
        </p:spPr>
        <p:txBody>
          <a:bodyPr/>
          <a:lstStyle/>
          <a:p>
            <a:r>
              <a:rPr lang="en-US" sz="3200" dirty="0"/>
              <a:t>If you have to use Structured Navigation use Caching.</a:t>
            </a:r>
          </a:p>
          <a:p>
            <a:r>
              <a:rPr lang="en-US" sz="3200" dirty="0"/>
              <a:t>See: </a:t>
            </a:r>
            <a:r>
              <a:rPr lang="en-US" sz="3200" dirty="0">
                <a:hlinkClick r:id="rId3"/>
              </a:rPr>
              <a:t>Structural navigation and performance</a:t>
            </a:r>
            <a:endParaRPr lang="en-US" sz="3200" dirty="0"/>
          </a:p>
          <a:p>
            <a:endParaRPr lang="en-US" sz="3200" dirty="0"/>
          </a:p>
          <a:p>
            <a:r>
              <a:rPr lang="en-US" sz="3200" dirty="0"/>
              <a:t>Note!</a:t>
            </a:r>
          </a:p>
          <a:p>
            <a:pPr lvl="1">
              <a:spcAft>
                <a:spcPts val="600"/>
              </a:spcAft>
            </a:pPr>
            <a:r>
              <a:rPr lang="en-US" dirty="0"/>
              <a:t>Not a silver bullet!</a:t>
            </a:r>
          </a:p>
          <a:p>
            <a:pPr lvl="1">
              <a:spcAft>
                <a:spcPts val="600"/>
              </a:spcAft>
            </a:pPr>
            <a:r>
              <a:rPr lang="en-US" dirty="0"/>
              <a:t>Helps</a:t>
            </a:r>
          </a:p>
          <a:p>
            <a:pPr lvl="1">
              <a:spcAft>
                <a:spcPts val="600"/>
              </a:spcAft>
            </a:pPr>
            <a:r>
              <a:rPr lang="en-US" dirty="0"/>
              <a:t>Caching must be refreshed to have immediate effect</a:t>
            </a:r>
          </a:p>
          <a:p>
            <a:pPr lvl="1">
              <a:spcAft>
                <a:spcPts val="600"/>
              </a:spcAft>
            </a:pPr>
            <a:r>
              <a:rPr lang="en-US" dirty="0"/>
              <a:t>Otherwise 24 hours cache period</a:t>
            </a:r>
          </a:p>
          <a:p>
            <a:endParaRPr lang="en-US" sz="3200" dirty="0"/>
          </a:p>
        </p:txBody>
      </p:sp>
      <p:pic>
        <p:nvPicPr>
          <p:cNvPr id="4" name="Picture 2" descr="The Structural Navigation caching option, showing as enabled">
            <a:extLst>
              <a:ext uri="{FF2B5EF4-FFF2-40B4-BE49-F238E27FC236}">
                <a16:creationId xmlns:a16="http://schemas.microsoft.com/office/drawing/2014/main" id="{989386C6-FEF5-43ED-926C-4D0415284B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18237" y="2354262"/>
            <a:ext cx="5715000" cy="876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9325372"/>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Navigation: Security trimming</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3702552"/>
          </a:xfrm>
        </p:spPr>
        <p:txBody>
          <a:bodyPr/>
          <a:lstStyle/>
          <a:p>
            <a:r>
              <a:rPr lang="en-US" sz="3200" dirty="0"/>
              <a:t>A function that checks authorization on navigation links.</a:t>
            </a:r>
          </a:p>
          <a:p>
            <a:pPr lvl="1">
              <a:spcAft>
                <a:spcPts val="600"/>
              </a:spcAft>
            </a:pPr>
            <a:r>
              <a:rPr lang="en-US" dirty="0"/>
              <a:t>Kicks in on page load.</a:t>
            </a:r>
          </a:p>
          <a:p>
            <a:pPr lvl="1">
              <a:spcAft>
                <a:spcPts val="600"/>
              </a:spcAft>
            </a:pPr>
            <a:r>
              <a:rPr lang="en-US" dirty="0"/>
              <a:t>Applies to all navigation elements.</a:t>
            </a:r>
          </a:p>
          <a:p>
            <a:pPr lvl="1">
              <a:spcAft>
                <a:spcPts val="600"/>
              </a:spcAft>
            </a:pPr>
            <a:r>
              <a:rPr lang="en-US" dirty="0"/>
              <a:t>The delay is exponential to the size of the site structure under the root.</a:t>
            </a:r>
          </a:p>
          <a:p>
            <a:endParaRPr lang="en-US" sz="3200" dirty="0"/>
          </a:p>
          <a:p>
            <a:r>
              <a:rPr lang="en-US" sz="3200" dirty="0"/>
              <a:t>Can be turned off under Site Settings/Site collection navigation.</a:t>
            </a:r>
          </a:p>
          <a:p>
            <a:endParaRPr lang="en-US" sz="3200" dirty="0"/>
          </a:p>
        </p:txBody>
      </p:sp>
      <p:pic>
        <p:nvPicPr>
          <p:cNvPr id="5" name="Picture 4">
            <a:extLst>
              <a:ext uri="{FF2B5EF4-FFF2-40B4-BE49-F238E27FC236}">
                <a16:creationId xmlns:a16="http://schemas.microsoft.com/office/drawing/2014/main" id="{2BAAB7EE-1F4A-4513-95C0-570F9F5692F6}"/>
              </a:ext>
            </a:extLst>
          </p:cNvPr>
          <p:cNvPicPr>
            <a:picLocks noChangeAspect="1"/>
          </p:cNvPicPr>
          <p:nvPr/>
        </p:nvPicPr>
        <p:blipFill>
          <a:blip r:embed="rId2"/>
          <a:stretch>
            <a:fillRect/>
          </a:stretch>
        </p:blipFill>
        <p:spPr>
          <a:xfrm>
            <a:off x="884237" y="4411662"/>
            <a:ext cx="7538484" cy="914400"/>
          </a:xfrm>
          <a:prstGeom prst="rect">
            <a:avLst/>
          </a:prstGeom>
        </p:spPr>
      </p:pic>
    </p:spTree>
    <p:extLst>
      <p:ext uri="{BB962C8B-B14F-4D97-AF65-F5344CB8AC3E}">
        <p14:creationId xmlns:p14="http://schemas.microsoft.com/office/powerpoint/2010/main" val="3035929366"/>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defTabSz="1511300">
              <a:spcAft>
                <a:spcPct val="35000"/>
              </a:spcAft>
            </a:pPr>
            <a:r>
              <a:rPr lang="en-US" sz="4400" dirty="0"/>
              <a:t>Navigation: Alternatives to Structured Navigation</a:t>
            </a:r>
            <a:endParaRPr lang="en-US" dirty="0"/>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2794611"/>
          </a:xfrm>
        </p:spPr>
        <p:txBody>
          <a:bodyPr/>
          <a:lstStyle/>
          <a:p>
            <a:r>
              <a:rPr lang="en-US" sz="3200" dirty="0">
                <a:solidFill>
                  <a:schemeClr val="tx1">
                    <a:hueOff val="0"/>
                    <a:satOff val="0"/>
                    <a:lumOff val="0"/>
                    <a:alphaOff val="0"/>
                  </a:schemeClr>
                </a:solidFill>
              </a:rPr>
              <a:t>Managed Navigation</a:t>
            </a:r>
          </a:p>
          <a:p>
            <a:endParaRPr lang="en-US" sz="3200" dirty="0">
              <a:solidFill>
                <a:schemeClr val="tx1">
                  <a:hueOff val="0"/>
                  <a:satOff val="0"/>
                  <a:lumOff val="0"/>
                  <a:alphaOff val="0"/>
                </a:schemeClr>
              </a:solidFill>
            </a:endParaRPr>
          </a:p>
          <a:p>
            <a:r>
              <a:rPr lang="en-US" sz="3200" dirty="0">
                <a:solidFill>
                  <a:schemeClr val="tx1">
                    <a:hueOff val="0"/>
                    <a:satOff val="0"/>
                    <a:lumOff val="0"/>
                    <a:alphaOff val="0"/>
                  </a:schemeClr>
                </a:solidFill>
              </a:rPr>
              <a:t>Search-driven Navigation</a:t>
            </a:r>
          </a:p>
          <a:p>
            <a:endParaRPr lang="en-US" sz="3200" dirty="0">
              <a:solidFill>
                <a:schemeClr val="tx1">
                  <a:hueOff val="0"/>
                  <a:satOff val="0"/>
                  <a:lumOff val="0"/>
                  <a:alphaOff val="0"/>
                </a:schemeClr>
              </a:solidFill>
            </a:endParaRPr>
          </a:p>
          <a:p>
            <a:r>
              <a:rPr lang="en-US" sz="3200" dirty="0">
                <a:solidFill>
                  <a:schemeClr val="tx1">
                    <a:hueOff val="0"/>
                    <a:satOff val="0"/>
                    <a:lumOff val="0"/>
                    <a:alphaOff val="0"/>
                  </a:schemeClr>
                </a:solidFill>
              </a:rPr>
              <a:t>Custom Navigation Provider</a:t>
            </a:r>
          </a:p>
        </p:txBody>
      </p:sp>
    </p:spTree>
    <p:extLst>
      <p:ext uri="{BB962C8B-B14F-4D97-AF65-F5344CB8AC3E}">
        <p14:creationId xmlns:p14="http://schemas.microsoft.com/office/powerpoint/2010/main" val="177376031"/>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defTabSz="1511300">
              <a:spcAft>
                <a:spcPct val="35000"/>
              </a:spcAft>
            </a:pPr>
            <a:r>
              <a:rPr lang="en-US" dirty="0"/>
              <a:t>Navigation: Managed Navigation</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3040832"/>
          </a:xfrm>
        </p:spPr>
        <p:txBody>
          <a:bodyPr/>
          <a:lstStyle/>
          <a:p>
            <a:r>
              <a:rPr lang="en-US" sz="3200" dirty="0"/>
              <a:t>Built on Managed Metadata Term Sets to display navigation.</a:t>
            </a:r>
          </a:p>
          <a:p>
            <a:pPr lvl="1">
              <a:spcAft>
                <a:spcPts val="600"/>
              </a:spcAft>
            </a:pPr>
            <a:r>
              <a:rPr lang="en-US" dirty="0"/>
              <a:t>New pages create new associated term.</a:t>
            </a:r>
          </a:p>
          <a:p>
            <a:pPr marL="571500" lvl="2" indent="0">
              <a:spcAft>
                <a:spcPts val="600"/>
              </a:spcAft>
              <a:buNone/>
            </a:pPr>
            <a:r>
              <a:rPr lang="en-US" dirty="0"/>
              <a:t>Friendly URL is configured also.</a:t>
            </a:r>
            <a:br>
              <a:rPr lang="en-US" dirty="0"/>
            </a:br>
            <a:endParaRPr lang="en-US" dirty="0"/>
          </a:p>
          <a:p>
            <a:pPr lvl="1">
              <a:spcAft>
                <a:spcPts val="600"/>
              </a:spcAft>
            </a:pPr>
            <a:r>
              <a:rPr lang="en-US" dirty="0"/>
              <a:t>Available for both:</a:t>
            </a:r>
          </a:p>
          <a:p>
            <a:pPr lvl="2">
              <a:spcAft>
                <a:spcPts val="600"/>
              </a:spcAft>
            </a:pPr>
            <a:r>
              <a:rPr lang="en-US" dirty="0"/>
              <a:t>Global and Current navigation</a:t>
            </a:r>
          </a:p>
          <a:p>
            <a:pPr lvl="2">
              <a:spcAft>
                <a:spcPts val="600"/>
              </a:spcAft>
            </a:pPr>
            <a:r>
              <a:rPr lang="en-US" dirty="0"/>
              <a:t>Classic and Modern UI</a:t>
            </a:r>
          </a:p>
        </p:txBody>
      </p:sp>
    </p:spTree>
    <p:extLst>
      <p:ext uri="{BB962C8B-B14F-4D97-AF65-F5344CB8AC3E}">
        <p14:creationId xmlns:p14="http://schemas.microsoft.com/office/powerpoint/2010/main" val="2022117129"/>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defTabSz="1511300">
              <a:spcAft>
                <a:spcPct val="35000"/>
              </a:spcAft>
            </a:pPr>
            <a:r>
              <a:rPr lang="en-US" dirty="0"/>
              <a:t>Navigation: Managed Navigation (cont.)</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2000548"/>
          </a:xfrm>
        </p:spPr>
        <p:txBody>
          <a:bodyPr/>
          <a:lstStyle/>
          <a:p>
            <a:r>
              <a:rPr lang="en-US" sz="3200" dirty="0"/>
              <a:t>To optimize Metadata Navigation performance, turn off:</a:t>
            </a:r>
          </a:p>
          <a:p>
            <a:pPr lvl="1">
              <a:spcAft>
                <a:spcPts val="600"/>
              </a:spcAft>
            </a:pPr>
            <a:r>
              <a:rPr lang="en-US" dirty="0"/>
              <a:t>Add new pages to navigation automatically .</a:t>
            </a:r>
          </a:p>
          <a:p>
            <a:pPr lvl="1">
              <a:spcAft>
                <a:spcPts val="600"/>
              </a:spcAft>
            </a:pPr>
            <a:r>
              <a:rPr lang="en-US" dirty="0"/>
              <a:t>Create friendly URLs for new pages automatically.</a:t>
            </a:r>
          </a:p>
          <a:p>
            <a:pPr lvl="1">
              <a:spcAft>
                <a:spcPts val="600"/>
              </a:spcAft>
            </a:pPr>
            <a:r>
              <a:rPr lang="en-US" dirty="0"/>
              <a:t>Security trimming.</a:t>
            </a:r>
          </a:p>
        </p:txBody>
      </p:sp>
      <p:pic>
        <p:nvPicPr>
          <p:cNvPr id="4" name="Picture 2" descr="Machine generated alternative text:&#10;Managed Navigation: Default Page Settings &#10;Specify the default setting for new pages created in sites using &#10;Managed Navigation. &#10;Add new pages to navigation automatically &#10;Create friendly URLs for new pages automatically ">
            <a:extLst>
              <a:ext uri="{FF2B5EF4-FFF2-40B4-BE49-F238E27FC236}">
                <a16:creationId xmlns:a16="http://schemas.microsoft.com/office/drawing/2014/main" id="{FC0433E2-6E48-438D-B4F8-BD7467ACA3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837" y="3040062"/>
            <a:ext cx="8408275" cy="11430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709A85E8-368E-400E-BE93-459828F3E6FA}"/>
              </a:ext>
            </a:extLst>
          </p:cNvPr>
          <p:cNvPicPr>
            <a:picLocks noChangeAspect="1"/>
          </p:cNvPicPr>
          <p:nvPr/>
        </p:nvPicPr>
        <p:blipFill>
          <a:blip r:embed="rId4"/>
          <a:stretch>
            <a:fillRect/>
          </a:stretch>
        </p:blipFill>
        <p:spPr>
          <a:xfrm>
            <a:off x="731836" y="4106862"/>
            <a:ext cx="8166691" cy="990600"/>
          </a:xfrm>
          <a:prstGeom prst="rect">
            <a:avLst/>
          </a:prstGeom>
        </p:spPr>
      </p:pic>
    </p:spTree>
    <p:extLst>
      <p:ext uri="{BB962C8B-B14F-4D97-AF65-F5344CB8AC3E}">
        <p14:creationId xmlns:p14="http://schemas.microsoft.com/office/powerpoint/2010/main" val="1120563912"/>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Navigation: Search driven navigation</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588949"/>
          </a:xfrm>
        </p:spPr>
        <p:txBody>
          <a:bodyPr/>
          <a:lstStyle/>
          <a:p>
            <a:r>
              <a:rPr lang="en-US" sz="3200" dirty="0"/>
              <a:t>Aka.: Metadata Navigation</a:t>
            </a:r>
          </a:p>
          <a:p>
            <a:r>
              <a:rPr lang="en-US" sz="3200" dirty="0"/>
              <a:t>Not the same as Managed Navigation:</a:t>
            </a:r>
          </a:p>
          <a:p>
            <a:pPr lvl="1">
              <a:spcAft>
                <a:spcPts val="600"/>
              </a:spcAft>
            </a:pPr>
            <a:r>
              <a:rPr lang="en-US" dirty="0"/>
              <a:t>Classic UI feature only.</a:t>
            </a:r>
          </a:p>
          <a:p>
            <a:pPr lvl="1">
              <a:spcAft>
                <a:spcPts val="600"/>
              </a:spcAft>
            </a:pPr>
            <a:r>
              <a:rPr lang="en-US" dirty="0"/>
              <a:t>Adds refinement capabilities to lists and libraries.</a:t>
            </a:r>
            <a:br>
              <a:rPr lang="en-US" dirty="0"/>
            </a:br>
            <a:endParaRPr lang="en-US" sz="3200" dirty="0"/>
          </a:p>
          <a:p>
            <a:r>
              <a:rPr lang="en-US" sz="3200" dirty="0"/>
              <a:t>Has a negative impact on publishing page performance.</a:t>
            </a:r>
          </a:p>
          <a:p>
            <a:pPr marL="342900" lvl="1" indent="0">
              <a:spcAft>
                <a:spcPts val="600"/>
              </a:spcAft>
              <a:buNone/>
            </a:pPr>
            <a:r>
              <a:rPr lang="en-US" dirty="0"/>
              <a:t>Additional SQL RTs are required for each page request.</a:t>
            </a:r>
            <a:br>
              <a:rPr lang="en-US" dirty="0"/>
            </a:br>
            <a:endParaRPr lang="en-US" sz="3200" dirty="0"/>
          </a:p>
          <a:p>
            <a:r>
              <a:rPr lang="en-US" sz="3200" dirty="0"/>
              <a:t>Enabled by the Metadata Navigation and Filtering site feature.</a:t>
            </a:r>
          </a:p>
        </p:txBody>
      </p:sp>
      <p:pic>
        <p:nvPicPr>
          <p:cNvPr id="4" name="Picture 2" descr="Metadata Navigation and Filtering &#10;Provides each list in the site with a settings pages for configuring that list to use metadata tree view hierarchies and filter controls to improve navigation and filtering of the contained items. ">
            <a:extLst>
              <a:ext uri="{FF2B5EF4-FFF2-40B4-BE49-F238E27FC236}">
                <a16:creationId xmlns:a16="http://schemas.microsoft.com/office/drawing/2014/main" id="{ECD7C77B-57C0-4194-87A4-BFE6F97C9A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631" y="5762115"/>
            <a:ext cx="11409599" cy="614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7155104"/>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Navigation: Option comparison</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27864"/>
          </a:xfrm>
        </p:spPr>
        <p:txBody>
          <a:bodyPr/>
          <a:lstStyle/>
          <a:p>
            <a:endParaRPr lang="en-US" sz="3200" dirty="0"/>
          </a:p>
        </p:txBody>
      </p:sp>
      <p:graphicFrame>
        <p:nvGraphicFramePr>
          <p:cNvPr id="4" name="Table 6">
            <a:extLst>
              <a:ext uri="{FF2B5EF4-FFF2-40B4-BE49-F238E27FC236}">
                <a16:creationId xmlns:a16="http://schemas.microsoft.com/office/drawing/2014/main" id="{1BB34222-D940-40A8-8C5B-7ED79F226D96}"/>
              </a:ext>
            </a:extLst>
          </p:cNvPr>
          <p:cNvGraphicFramePr>
            <a:graphicFrameLocks noGrp="1"/>
          </p:cNvGraphicFramePr>
          <p:nvPr>
            <p:extLst>
              <p:ext uri="{D42A27DB-BD31-4B8C-83A1-F6EECF244321}">
                <p14:modId xmlns:p14="http://schemas.microsoft.com/office/powerpoint/2010/main" val="1707574758"/>
              </p:ext>
            </p:extLst>
          </p:nvPr>
        </p:nvGraphicFramePr>
        <p:xfrm>
          <a:off x="316118" y="1212849"/>
          <a:ext cx="11804237" cy="4722813"/>
        </p:xfrm>
        <a:graphic>
          <a:graphicData uri="http://schemas.openxmlformats.org/drawingml/2006/table">
            <a:tbl>
              <a:tblPr firstRow="1" bandRow="1">
                <a:tableStyleId>{5C22544A-7EE6-4342-B048-85BDC9FD1C3A}</a:tableStyleId>
              </a:tblPr>
              <a:tblGrid>
                <a:gridCol w="485308">
                  <a:extLst>
                    <a:ext uri="{9D8B030D-6E8A-4147-A177-3AD203B41FA5}">
                      <a16:colId xmlns:a16="http://schemas.microsoft.com/office/drawing/2014/main" val="3667677433"/>
                    </a:ext>
                  </a:extLst>
                </a:gridCol>
                <a:gridCol w="2546615">
                  <a:extLst>
                    <a:ext uri="{9D8B030D-6E8A-4147-A177-3AD203B41FA5}">
                      <a16:colId xmlns:a16="http://schemas.microsoft.com/office/drawing/2014/main" val="3602462977"/>
                    </a:ext>
                  </a:extLst>
                </a:gridCol>
                <a:gridCol w="2498951">
                  <a:extLst>
                    <a:ext uri="{9D8B030D-6E8A-4147-A177-3AD203B41FA5}">
                      <a16:colId xmlns:a16="http://schemas.microsoft.com/office/drawing/2014/main" val="3434599969"/>
                    </a:ext>
                  </a:extLst>
                </a:gridCol>
                <a:gridCol w="2961971">
                  <a:extLst>
                    <a:ext uri="{9D8B030D-6E8A-4147-A177-3AD203B41FA5}">
                      <a16:colId xmlns:a16="http://schemas.microsoft.com/office/drawing/2014/main" val="2428043211"/>
                    </a:ext>
                  </a:extLst>
                </a:gridCol>
                <a:gridCol w="3311392">
                  <a:extLst>
                    <a:ext uri="{9D8B030D-6E8A-4147-A177-3AD203B41FA5}">
                      <a16:colId xmlns:a16="http://schemas.microsoft.com/office/drawing/2014/main" val="1444118747"/>
                    </a:ext>
                  </a:extLst>
                </a:gridCol>
              </a:tblGrid>
              <a:tr h="648229">
                <a:tc>
                  <a:txBody>
                    <a:bodyPr/>
                    <a:lstStyle/>
                    <a:p>
                      <a:pPr algn="ctr"/>
                      <a:endParaRPr lang="en-US" sz="1800" dirty="0"/>
                    </a:p>
                  </a:txBody>
                  <a:tcPr marL="92604" marR="92604" marT="46302" marB="46302"/>
                </a:tc>
                <a:tc>
                  <a:txBody>
                    <a:bodyPr/>
                    <a:lstStyle/>
                    <a:p>
                      <a:pPr algn="ctr"/>
                      <a:r>
                        <a:rPr lang="en-US" sz="1800" dirty="0"/>
                        <a:t>Managed navigation </a:t>
                      </a:r>
                      <a:r>
                        <a:rPr lang="en-US" sz="1800" dirty="0">
                          <a:solidFill>
                            <a:srgbClr val="BAD80A"/>
                          </a:solidFill>
                          <a:sym typeface="Wingdings" panose="05000000000000000000" pitchFamily="2" charset="2"/>
                        </a:rPr>
                        <a:t></a:t>
                      </a:r>
                      <a:endParaRPr lang="en-US" sz="1800" dirty="0">
                        <a:solidFill>
                          <a:srgbClr val="BAD80A"/>
                        </a:solidFill>
                      </a:endParaRPr>
                    </a:p>
                  </a:txBody>
                  <a:tcPr marL="92604" marR="92604" marT="46302" marB="46302"/>
                </a:tc>
                <a:tc>
                  <a:txBody>
                    <a:bodyPr/>
                    <a:lstStyle/>
                    <a:p>
                      <a:pPr algn="ctr"/>
                      <a:r>
                        <a:rPr lang="en-US" sz="1800" dirty="0"/>
                        <a:t>Structural navigation </a:t>
                      </a:r>
                      <a:r>
                        <a:rPr lang="en-US" sz="1800" dirty="0">
                          <a:solidFill>
                            <a:srgbClr val="E81123"/>
                          </a:solidFill>
                          <a:sym typeface="Wingdings" panose="05000000000000000000" pitchFamily="2" charset="2"/>
                        </a:rPr>
                        <a:t></a:t>
                      </a:r>
                      <a:endParaRPr lang="LID4096" sz="1800" dirty="0">
                        <a:solidFill>
                          <a:srgbClr val="E81123"/>
                        </a:solidFill>
                      </a:endParaRPr>
                    </a:p>
                  </a:txBody>
                  <a:tcPr marL="92604" marR="92604" marT="46302" marB="46302"/>
                </a:tc>
                <a:tc>
                  <a:txBody>
                    <a:bodyPr/>
                    <a:lstStyle/>
                    <a:p>
                      <a:pPr algn="ctr"/>
                      <a:r>
                        <a:rPr lang="en-US" sz="1800" dirty="0"/>
                        <a:t>Search-driven navigation </a:t>
                      </a:r>
                      <a:r>
                        <a:rPr lang="en-US" sz="1800" dirty="0">
                          <a:solidFill>
                            <a:srgbClr val="BAD80A"/>
                          </a:solidFill>
                          <a:sym typeface="Wingdings" panose="05000000000000000000" pitchFamily="2" charset="2"/>
                        </a:rPr>
                        <a:t></a:t>
                      </a:r>
                      <a:endParaRPr lang="en-US" sz="1800" dirty="0"/>
                    </a:p>
                  </a:txBody>
                  <a:tcPr marL="92604" marR="92604" marT="46302" marB="46302"/>
                </a:tc>
                <a:tc>
                  <a:txBody>
                    <a:bodyPr/>
                    <a:lstStyle/>
                    <a:p>
                      <a:pPr algn="ctr"/>
                      <a:r>
                        <a:rPr lang="en-US" sz="1800" dirty="0"/>
                        <a:t>Custom navigation provider </a:t>
                      </a:r>
                      <a:r>
                        <a:rPr lang="en-US" sz="1800" dirty="0">
                          <a:solidFill>
                            <a:srgbClr val="FF9966"/>
                          </a:solidFill>
                          <a:sym typeface="Wingdings 2" panose="05020102010507070707" pitchFamily="18" charset="2"/>
                        </a:rPr>
                        <a:t></a:t>
                      </a:r>
                      <a:endParaRPr lang="en-US" sz="1800" dirty="0">
                        <a:solidFill>
                          <a:srgbClr val="FF9966"/>
                        </a:solidFill>
                      </a:endParaRPr>
                    </a:p>
                  </a:txBody>
                  <a:tcPr marL="92604" marR="92604" marT="46302" marB="46302"/>
                </a:tc>
                <a:extLst>
                  <a:ext uri="{0D108BD9-81ED-4DB2-BD59-A6C34878D82A}">
                    <a16:rowId xmlns:a16="http://schemas.microsoft.com/office/drawing/2014/main" val="298230809"/>
                  </a:ext>
                </a:extLst>
              </a:tr>
              <a:tr h="2037292">
                <a:tc>
                  <a:txBody>
                    <a:bodyPr/>
                    <a:lstStyle/>
                    <a:p>
                      <a:pPr algn="ctr"/>
                      <a:r>
                        <a:rPr lang="en-US" sz="1800" dirty="0"/>
                        <a:t>PROs</a:t>
                      </a:r>
                      <a:endParaRPr lang="LID4096" sz="1800" dirty="0"/>
                    </a:p>
                  </a:txBody>
                  <a:tcPr marL="92604" marR="92604" marT="46302" marB="46302" vert="vert270" anchor="ctr"/>
                </a:tc>
                <a:tc>
                  <a:txBody>
                    <a:bodyPr/>
                    <a:lstStyle/>
                    <a:p>
                      <a:pPr marL="285750" indent="-285750">
                        <a:buFont typeface="Arial" panose="020B0604020202020204" pitchFamily="34" charset="0"/>
                        <a:buChar char="•"/>
                      </a:pPr>
                      <a:r>
                        <a:rPr lang="en-US" sz="1800" dirty="0"/>
                        <a:t>Easy to maintain</a:t>
                      </a:r>
                    </a:p>
                    <a:p>
                      <a:pPr marL="285750" indent="-285750">
                        <a:buFont typeface="Arial" panose="020B0604020202020204" pitchFamily="34" charset="0"/>
                        <a:buChar char="•"/>
                      </a:pPr>
                      <a:r>
                        <a:rPr lang="en-US" sz="1800" dirty="0"/>
                        <a:t>Recommended option</a:t>
                      </a:r>
                      <a:endParaRPr lang="LID4096" sz="1800" dirty="0"/>
                    </a:p>
                  </a:txBody>
                  <a:tcPr marL="92604" marR="92604" marT="46302" marB="46302"/>
                </a:tc>
                <a:tc>
                  <a:txBody>
                    <a:bodyPr/>
                    <a:lstStyle/>
                    <a:p>
                      <a:pPr marL="342900" indent="-342900">
                        <a:buFont typeface="Arial" panose="020B0604020202020204" pitchFamily="34" charset="0"/>
                        <a:buChar char="•"/>
                      </a:pPr>
                      <a:r>
                        <a:rPr lang="en-US" sz="1800" kern="1200" dirty="0">
                          <a:solidFill>
                            <a:schemeClr val="dk1"/>
                          </a:solidFill>
                          <a:latin typeface="+mn-lt"/>
                          <a:ea typeface="+mn-ea"/>
                          <a:cs typeface="+mn-cs"/>
                        </a:rPr>
                        <a:t>Easy to configure</a:t>
                      </a:r>
                    </a:p>
                    <a:p>
                      <a:pPr marL="342900" indent="-342900">
                        <a:buFont typeface="Arial" panose="020B0604020202020204" pitchFamily="34" charset="0"/>
                        <a:buChar char="•"/>
                      </a:pPr>
                      <a:r>
                        <a:rPr lang="en-US" sz="1800" kern="1200" dirty="0">
                          <a:solidFill>
                            <a:schemeClr val="dk1"/>
                          </a:solidFill>
                          <a:latin typeface="+mn-lt"/>
                          <a:ea typeface="+mn-ea"/>
                          <a:cs typeface="+mn-cs"/>
                        </a:rPr>
                        <a:t>Security trimmed</a:t>
                      </a:r>
                    </a:p>
                    <a:p>
                      <a:pPr marL="342900" indent="-342900">
                        <a:buFont typeface="Arial" panose="020B0604020202020204" pitchFamily="34" charset="0"/>
                        <a:buChar char="•"/>
                      </a:pPr>
                      <a:r>
                        <a:rPr lang="en-US" sz="1800" kern="1200" dirty="0">
                          <a:solidFill>
                            <a:schemeClr val="dk1"/>
                          </a:solidFill>
                          <a:latin typeface="+mn-lt"/>
                          <a:ea typeface="+mn-ea"/>
                          <a:cs typeface="+mn-cs"/>
                        </a:rPr>
                        <a:t>Automatically updates as content is added.</a:t>
                      </a:r>
                      <a:endParaRPr lang="LID4096" sz="1800" kern="1200" dirty="0">
                        <a:solidFill>
                          <a:schemeClr val="dk1"/>
                        </a:solidFill>
                        <a:latin typeface="+mn-lt"/>
                        <a:ea typeface="+mn-ea"/>
                        <a:cs typeface="+mn-cs"/>
                      </a:endParaRPr>
                    </a:p>
                  </a:txBody>
                  <a:tcPr marL="92604" marR="92604" marT="46302" marB="46302"/>
                </a:tc>
                <a:tc>
                  <a:txBody>
                    <a:bodyPr/>
                    <a:lstStyle/>
                    <a:p>
                      <a:pPr marL="342900" indent="-342900">
                        <a:buFont typeface="Arial" panose="020B0604020202020204" pitchFamily="34" charset="0"/>
                        <a:buChar char="•"/>
                      </a:pPr>
                      <a:r>
                        <a:rPr lang="en-US" sz="1800" kern="1200" dirty="0">
                          <a:solidFill>
                            <a:schemeClr val="dk1"/>
                          </a:solidFill>
                          <a:latin typeface="+mn-lt"/>
                          <a:ea typeface="+mn-ea"/>
                          <a:cs typeface="+mn-cs"/>
                        </a:rPr>
                        <a:t>Security trimmed</a:t>
                      </a:r>
                    </a:p>
                    <a:p>
                      <a:pPr marL="342900" indent="-342900">
                        <a:buFont typeface="Arial" panose="020B0604020202020204" pitchFamily="34" charset="0"/>
                        <a:buChar char="•"/>
                      </a:pPr>
                      <a:r>
                        <a:rPr lang="en-US" sz="1800" kern="1200" dirty="0">
                          <a:solidFill>
                            <a:schemeClr val="dk1"/>
                          </a:solidFill>
                          <a:latin typeface="+mn-lt"/>
                          <a:ea typeface="+mn-ea"/>
                          <a:cs typeface="+mn-cs"/>
                        </a:rPr>
                        <a:t>Automatically updates as sites are added.</a:t>
                      </a:r>
                    </a:p>
                    <a:p>
                      <a:pPr marL="342900" indent="-342900">
                        <a:buFont typeface="Arial" panose="020B0604020202020204" pitchFamily="34" charset="0"/>
                        <a:buChar char="•"/>
                      </a:pPr>
                      <a:r>
                        <a:rPr lang="en-US" sz="1800" kern="1200" dirty="0">
                          <a:solidFill>
                            <a:schemeClr val="dk1"/>
                          </a:solidFill>
                          <a:latin typeface="+mn-lt"/>
                          <a:ea typeface="+mn-ea"/>
                          <a:cs typeface="+mn-cs"/>
                        </a:rPr>
                        <a:t>Fast loading time</a:t>
                      </a:r>
                    </a:p>
                    <a:p>
                      <a:pPr marL="342900" indent="-342900">
                        <a:buFont typeface="Arial" panose="020B0604020202020204" pitchFamily="34" charset="0"/>
                        <a:buChar char="•"/>
                      </a:pPr>
                      <a:r>
                        <a:rPr lang="en-US" sz="1800" kern="1200" dirty="0">
                          <a:solidFill>
                            <a:schemeClr val="dk1"/>
                          </a:solidFill>
                          <a:latin typeface="+mn-lt"/>
                          <a:ea typeface="+mn-ea"/>
                          <a:cs typeface="+mn-cs"/>
                        </a:rPr>
                        <a:t>Locally cached navigation structure.</a:t>
                      </a:r>
                      <a:endParaRPr lang="LID4096" sz="1800" kern="1200" dirty="0">
                        <a:solidFill>
                          <a:schemeClr val="dk1"/>
                        </a:solidFill>
                        <a:latin typeface="+mn-lt"/>
                        <a:ea typeface="+mn-ea"/>
                        <a:cs typeface="+mn-cs"/>
                      </a:endParaRPr>
                    </a:p>
                  </a:txBody>
                  <a:tcPr marL="92604" marR="92604" marT="46302" marB="46302"/>
                </a:tc>
                <a:tc>
                  <a:txBody>
                    <a:bodyPr/>
                    <a:lstStyle/>
                    <a:p>
                      <a:pPr marL="342900" indent="-342900">
                        <a:buFont typeface="Arial" panose="020B0604020202020204" pitchFamily="34" charset="0"/>
                        <a:buChar char="•"/>
                      </a:pPr>
                      <a:r>
                        <a:rPr lang="en-US" sz="1800" kern="1200" dirty="0">
                          <a:solidFill>
                            <a:schemeClr val="dk1"/>
                          </a:solidFill>
                          <a:latin typeface="+mn-lt"/>
                          <a:ea typeface="+mn-ea"/>
                          <a:cs typeface="+mn-cs"/>
                        </a:rPr>
                        <a:t>Wider choice of options available.</a:t>
                      </a:r>
                    </a:p>
                    <a:p>
                      <a:pPr marL="342900" indent="-342900">
                        <a:buFont typeface="Arial" panose="020B0604020202020204" pitchFamily="34" charset="0"/>
                        <a:buChar char="•"/>
                      </a:pPr>
                      <a:r>
                        <a:rPr lang="en-US" sz="1800" kern="1200" dirty="0">
                          <a:solidFill>
                            <a:schemeClr val="dk1"/>
                          </a:solidFill>
                          <a:latin typeface="+mn-lt"/>
                          <a:ea typeface="+mn-ea"/>
                          <a:cs typeface="+mn-cs"/>
                        </a:rPr>
                        <a:t>Fast loading when caching is used correctly.</a:t>
                      </a:r>
                    </a:p>
                    <a:p>
                      <a:pPr marL="342900" indent="-342900">
                        <a:buFont typeface="Arial" panose="020B0604020202020204" pitchFamily="34" charset="0"/>
                        <a:buChar char="•"/>
                      </a:pPr>
                      <a:r>
                        <a:rPr lang="en-US" sz="1800" kern="1200" dirty="0">
                          <a:solidFill>
                            <a:schemeClr val="dk1"/>
                          </a:solidFill>
                          <a:latin typeface="+mn-lt"/>
                          <a:ea typeface="+mn-ea"/>
                          <a:cs typeface="+mn-cs"/>
                        </a:rPr>
                        <a:t>Many options work well with responsive page design.</a:t>
                      </a:r>
                      <a:endParaRPr lang="LID4096" sz="1800" kern="1200" dirty="0">
                        <a:solidFill>
                          <a:schemeClr val="dk1"/>
                        </a:solidFill>
                        <a:latin typeface="+mn-lt"/>
                        <a:ea typeface="+mn-ea"/>
                        <a:cs typeface="+mn-cs"/>
                      </a:endParaRPr>
                    </a:p>
                  </a:txBody>
                  <a:tcPr marL="92604" marR="92604" marT="46302" marB="46302"/>
                </a:tc>
                <a:extLst>
                  <a:ext uri="{0D108BD9-81ED-4DB2-BD59-A6C34878D82A}">
                    <a16:rowId xmlns:a16="http://schemas.microsoft.com/office/drawing/2014/main" val="349150377"/>
                  </a:ext>
                </a:extLst>
              </a:tr>
              <a:tr h="2037292">
                <a:tc>
                  <a:txBody>
                    <a:bodyPr/>
                    <a:lstStyle/>
                    <a:p>
                      <a:pPr algn="ctr"/>
                      <a:r>
                        <a:rPr lang="en-US" sz="1800" dirty="0"/>
                        <a:t>CONs</a:t>
                      </a:r>
                      <a:endParaRPr lang="LID4096" sz="1800" dirty="0"/>
                    </a:p>
                  </a:txBody>
                  <a:tcPr marL="92604" marR="92604" marT="46302" marB="46302" vert="vert270" anchor="ctr"/>
                </a:tc>
                <a:tc>
                  <a:txBody>
                    <a:bodyPr/>
                    <a:lstStyle/>
                    <a:p>
                      <a:pPr marL="285750" indent="-285750">
                        <a:buFont typeface="Arial" panose="020B0604020202020204" pitchFamily="34" charset="0"/>
                        <a:buChar char="•"/>
                      </a:pPr>
                      <a:r>
                        <a:rPr lang="en-US" sz="1800" dirty="0"/>
                        <a:t>Not automatically updated to reflect site structure.</a:t>
                      </a:r>
                    </a:p>
                    <a:p>
                      <a:pPr marL="285750" indent="-285750">
                        <a:buFont typeface="Arial" panose="020B0604020202020204" pitchFamily="34" charset="0"/>
                        <a:buChar char="•"/>
                      </a:pPr>
                      <a:r>
                        <a:rPr lang="en-US" sz="1800" dirty="0"/>
                        <a:t>Impacts performance if security trimming is enabled.</a:t>
                      </a:r>
                      <a:endParaRPr lang="LID4096" sz="1800" dirty="0"/>
                    </a:p>
                  </a:txBody>
                  <a:tcPr marL="92604" marR="92604" marT="46302" marB="46302"/>
                </a:tc>
                <a:tc>
                  <a:txBody>
                    <a:bodyPr/>
                    <a:lstStyle/>
                    <a:p>
                      <a:pPr marL="342900" indent="-342900">
                        <a:buFont typeface="Arial" panose="020B0604020202020204" pitchFamily="34" charset="0"/>
                        <a:buChar char="•"/>
                      </a:pPr>
                      <a:r>
                        <a:rPr lang="en-US" sz="1800" kern="1200" dirty="0">
                          <a:solidFill>
                            <a:schemeClr val="dk1"/>
                          </a:solidFill>
                          <a:latin typeface="+mn-lt"/>
                          <a:ea typeface="+mn-ea"/>
                          <a:cs typeface="+mn-cs"/>
                        </a:rPr>
                        <a:t>Not recommended</a:t>
                      </a:r>
                    </a:p>
                    <a:p>
                      <a:pPr marL="342900" indent="-342900">
                        <a:buFont typeface="Arial" panose="020B0604020202020204" pitchFamily="34" charset="0"/>
                        <a:buChar char="•"/>
                      </a:pPr>
                      <a:r>
                        <a:rPr lang="en-US" sz="1800" kern="1200" dirty="0">
                          <a:solidFill>
                            <a:schemeClr val="dk1"/>
                          </a:solidFill>
                          <a:latin typeface="+mn-lt"/>
                          <a:ea typeface="+mn-ea"/>
                          <a:cs typeface="+mn-cs"/>
                        </a:rPr>
                        <a:t>Impacts performance and scalability.</a:t>
                      </a:r>
                    </a:p>
                    <a:p>
                      <a:pPr marL="342900" indent="-342900">
                        <a:buFont typeface="Arial" panose="020B0604020202020204" pitchFamily="34" charset="0"/>
                        <a:buChar char="•"/>
                      </a:pPr>
                      <a:r>
                        <a:rPr lang="en-US" sz="1800" kern="1200" dirty="0">
                          <a:solidFill>
                            <a:schemeClr val="dk1"/>
                          </a:solidFill>
                          <a:latin typeface="+mn-lt"/>
                          <a:ea typeface="+mn-ea"/>
                          <a:cs typeface="+mn-cs"/>
                        </a:rPr>
                        <a:t>Subject to throttling</a:t>
                      </a:r>
                      <a:endParaRPr lang="LID4096" sz="1800" kern="1200" dirty="0">
                        <a:solidFill>
                          <a:schemeClr val="dk1"/>
                        </a:solidFill>
                        <a:latin typeface="+mn-lt"/>
                        <a:ea typeface="+mn-ea"/>
                        <a:cs typeface="+mn-cs"/>
                      </a:endParaRPr>
                    </a:p>
                  </a:txBody>
                  <a:tcPr marL="92604" marR="92604" marT="46302" marB="46302"/>
                </a:tc>
                <a:tc>
                  <a:txBody>
                    <a:bodyPr/>
                    <a:lstStyle/>
                    <a:p>
                      <a:pPr marL="342900" indent="-342900">
                        <a:buFont typeface="Arial" panose="020B0604020202020204" pitchFamily="34" charset="0"/>
                        <a:buChar char="•"/>
                      </a:pPr>
                      <a:r>
                        <a:rPr lang="en-US" sz="1800" dirty="0"/>
                        <a:t>No ability to easily order sites.</a:t>
                      </a:r>
                    </a:p>
                    <a:p>
                      <a:pPr marL="342900" indent="-342900">
                        <a:buFont typeface="Arial" panose="020B0604020202020204" pitchFamily="34" charset="0"/>
                        <a:buChar char="•"/>
                      </a:pPr>
                      <a:r>
                        <a:rPr lang="en-US" sz="1800" dirty="0"/>
                        <a:t>Requires customization of the master page (technical skills required).</a:t>
                      </a:r>
                      <a:endParaRPr lang="LID4096" sz="1600" dirty="0"/>
                    </a:p>
                  </a:txBody>
                  <a:tcPr marL="92604" marR="92604" marT="46302" marB="46302"/>
                </a:tc>
                <a:tc>
                  <a:txBody>
                    <a:bodyPr/>
                    <a:lstStyle/>
                    <a:p>
                      <a:pPr marL="342900" indent="-342900">
                        <a:buFont typeface="Arial" panose="020B0604020202020204" pitchFamily="34" charset="0"/>
                        <a:buChar char="•"/>
                      </a:pPr>
                      <a:r>
                        <a:rPr lang="en-US" sz="1800" kern="1200" dirty="0">
                          <a:solidFill>
                            <a:schemeClr val="dk1"/>
                          </a:solidFill>
                          <a:latin typeface="+mn-lt"/>
                          <a:ea typeface="+mn-ea"/>
                          <a:cs typeface="+mn-cs"/>
                        </a:rPr>
                        <a:t>Custom development is required.</a:t>
                      </a:r>
                    </a:p>
                    <a:p>
                      <a:pPr marL="342900" indent="-342900">
                        <a:buFont typeface="Arial" panose="020B0604020202020204" pitchFamily="34" charset="0"/>
                        <a:buChar char="•"/>
                      </a:pPr>
                      <a:r>
                        <a:rPr lang="en-US" sz="1800" kern="1200" dirty="0">
                          <a:solidFill>
                            <a:schemeClr val="dk1"/>
                          </a:solidFill>
                          <a:latin typeface="+mn-lt"/>
                          <a:ea typeface="+mn-ea"/>
                          <a:cs typeface="+mn-cs"/>
                        </a:rPr>
                        <a:t>External data source/cache stored is needed for example, Azure.</a:t>
                      </a:r>
                      <a:endParaRPr lang="LID4096" sz="1800" kern="1200" dirty="0">
                        <a:solidFill>
                          <a:schemeClr val="dk1"/>
                        </a:solidFill>
                        <a:latin typeface="+mn-lt"/>
                        <a:ea typeface="+mn-ea"/>
                        <a:cs typeface="+mn-cs"/>
                      </a:endParaRPr>
                    </a:p>
                  </a:txBody>
                  <a:tcPr marL="92604" marR="92604" marT="46302" marB="46302"/>
                </a:tc>
                <a:extLst>
                  <a:ext uri="{0D108BD9-81ED-4DB2-BD59-A6C34878D82A}">
                    <a16:rowId xmlns:a16="http://schemas.microsoft.com/office/drawing/2014/main" val="546236799"/>
                  </a:ext>
                </a:extLst>
              </a:tr>
            </a:tbl>
          </a:graphicData>
        </a:graphic>
      </p:graphicFrame>
    </p:spTree>
    <p:extLst>
      <p:ext uri="{BB962C8B-B14F-4D97-AF65-F5344CB8AC3E}">
        <p14:creationId xmlns:p14="http://schemas.microsoft.com/office/powerpoint/2010/main" val="4154431826"/>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F89A1-FFA2-4E7C-A1A6-B57E8238325C}"/>
              </a:ext>
            </a:extLst>
          </p:cNvPr>
          <p:cNvSpPr>
            <a:spLocks noGrp="1"/>
          </p:cNvSpPr>
          <p:nvPr>
            <p:ph type="title"/>
          </p:nvPr>
        </p:nvSpPr>
        <p:spPr/>
        <p:txBody>
          <a:bodyPr/>
          <a:lstStyle/>
          <a:p>
            <a:r>
              <a:rPr lang="en-US" dirty="0"/>
              <a:t>Navigation: Long term solution</a:t>
            </a:r>
          </a:p>
        </p:txBody>
      </p:sp>
      <p:sp>
        <p:nvSpPr>
          <p:cNvPr id="3" name="Text Placeholder 2">
            <a:extLst>
              <a:ext uri="{FF2B5EF4-FFF2-40B4-BE49-F238E27FC236}">
                <a16:creationId xmlns:a16="http://schemas.microsoft.com/office/drawing/2014/main" id="{F791285D-EDD6-42C7-9009-DB5A071D99CE}"/>
              </a:ext>
            </a:extLst>
          </p:cNvPr>
          <p:cNvSpPr>
            <a:spLocks noGrp="1"/>
          </p:cNvSpPr>
          <p:nvPr>
            <p:ph type="body" sz="quarter" idx="10"/>
          </p:nvPr>
        </p:nvSpPr>
        <p:spPr>
          <a:xfrm>
            <a:off x="274638" y="1212850"/>
            <a:ext cx="5943599" cy="3650230"/>
          </a:xfrm>
        </p:spPr>
        <p:txBody>
          <a:bodyPr/>
          <a:lstStyle/>
          <a:p>
            <a:r>
              <a:rPr lang="en-US" sz="3200" dirty="0"/>
              <a:t>Use Hub Sites</a:t>
            </a:r>
          </a:p>
          <a:p>
            <a:pPr lvl="1">
              <a:spcAft>
                <a:spcPts val="600"/>
              </a:spcAft>
            </a:pPr>
            <a:r>
              <a:rPr lang="en-US" dirty="0"/>
              <a:t>Available for Modern sites</a:t>
            </a:r>
          </a:p>
          <a:p>
            <a:pPr lvl="1">
              <a:spcAft>
                <a:spcPts val="600"/>
              </a:spcAft>
            </a:pPr>
            <a:r>
              <a:rPr lang="en-US" dirty="0"/>
              <a:t>Connect site collections for navigation (and branding)</a:t>
            </a:r>
            <a:br>
              <a:rPr lang="en-US" dirty="0"/>
            </a:br>
            <a:endParaRPr lang="en-US" dirty="0"/>
          </a:p>
          <a:p>
            <a:r>
              <a:rPr lang="en-US" sz="3200" dirty="0"/>
              <a:t>Eliminates much of the overhead on navigation </a:t>
            </a:r>
          </a:p>
          <a:p>
            <a:pPr marL="342900" lvl="1" indent="0">
              <a:spcAft>
                <a:spcPts val="600"/>
              </a:spcAft>
              <a:buNone/>
            </a:pPr>
            <a:r>
              <a:rPr lang="en-US" dirty="0"/>
              <a:t>less subsites for the navigation to load</a:t>
            </a:r>
          </a:p>
        </p:txBody>
      </p:sp>
      <p:sp>
        <p:nvSpPr>
          <p:cNvPr id="4" name="Picture Placeholder 3">
            <a:extLst>
              <a:ext uri="{FF2B5EF4-FFF2-40B4-BE49-F238E27FC236}">
                <a16:creationId xmlns:a16="http://schemas.microsoft.com/office/drawing/2014/main" id="{A1912473-8435-44BC-BCF6-9183CAAC0E8E}"/>
              </a:ext>
            </a:extLst>
          </p:cNvPr>
          <p:cNvSpPr>
            <a:spLocks noGrp="1"/>
          </p:cNvSpPr>
          <p:nvPr>
            <p:ph type="pic" sz="quarter" idx="11"/>
          </p:nvPr>
        </p:nvSpPr>
        <p:spPr/>
      </p:sp>
      <p:pic>
        <p:nvPicPr>
          <p:cNvPr id="5" name="Picture 4" descr="A screenshot of a cell phone&#10;&#10;Description automatically generated">
            <a:extLst>
              <a:ext uri="{FF2B5EF4-FFF2-40B4-BE49-F238E27FC236}">
                <a16:creationId xmlns:a16="http://schemas.microsoft.com/office/drawing/2014/main" id="{41FBAEE5-BF91-418D-8B1F-AB3BDE700472}"/>
              </a:ext>
            </a:extLst>
          </p:cNvPr>
          <p:cNvPicPr>
            <a:picLocks noChangeAspect="1"/>
          </p:cNvPicPr>
          <p:nvPr/>
        </p:nvPicPr>
        <p:blipFill>
          <a:blip r:embed="rId3"/>
          <a:stretch>
            <a:fillRect/>
          </a:stretch>
        </p:blipFill>
        <p:spPr>
          <a:xfrm>
            <a:off x="6215237" y="1702886"/>
            <a:ext cx="5989981" cy="4506327"/>
          </a:xfrm>
          <a:prstGeom prst="rect">
            <a:avLst/>
          </a:prstGeom>
        </p:spPr>
      </p:pic>
    </p:spTree>
    <p:extLst>
      <p:ext uri="{BB962C8B-B14F-4D97-AF65-F5344CB8AC3E}">
        <p14:creationId xmlns:p14="http://schemas.microsoft.com/office/powerpoint/2010/main" val="2184995908"/>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Permissions: How they affect performance?</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050340"/>
          </a:xfrm>
        </p:spPr>
        <p:txBody>
          <a:bodyPr/>
          <a:lstStyle/>
          <a:p>
            <a:r>
              <a:rPr lang="en-US" sz="3200" dirty="0"/>
              <a:t>SharePoint uses security trimming everywhere:</a:t>
            </a:r>
          </a:p>
          <a:p>
            <a:pPr lvl="1">
              <a:spcAft>
                <a:spcPts val="600"/>
              </a:spcAft>
            </a:pPr>
            <a:r>
              <a:rPr lang="en-US" dirty="0"/>
              <a:t>Standard UI (example: document libraries, lists, etc.).</a:t>
            </a:r>
          </a:p>
          <a:p>
            <a:pPr lvl="1">
              <a:spcAft>
                <a:spcPts val="600"/>
              </a:spcAft>
            </a:pPr>
            <a:r>
              <a:rPr lang="en-US" dirty="0"/>
              <a:t>Search</a:t>
            </a:r>
          </a:p>
          <a:p>
            <a:pPr lvl="1">
              <a:spcAft>
                <a:spcPts val="600"/>
              </a:spcAft>
            </a:pPr>
            <a:r>
              <a:rPr lang="en-US" dirty="0"/>
              <a:t>Navigation</a:t>
            </a:r>
          </a:p>
          <a:p>
            <a:endParaRPr lang="en-US" sz="3200" dirty="0"/>
          </a:p>
          <a:p>
            <a:r>
              <a:rPr lang="en-US" sz="3200" dirty="0"/>
              <a:t>Fine-grained permissions cause performance issues:</a:t>
            </a:r>
          </a:p>
          <a:p>
            <a:pPr lvl="1">
              <a:spcAft>
                <a:spcPts val="600"/>
              </a:spcAft>
            </a:pPr>
            <a:r>
              <a:rPr lang="en-US" dirty="0"/>
              <a:t>Multiple INNER-JOIN queries in SQL.</a:t>
            </a:r>
          </a:p>
          <a:p>
            <a:pPr lvl="1">
              <a:spcAft>
                <a:spcPts val="600"/>
              </a:spcAft>
            </a:pPr>
            <a:r>
              <a:rPr lang="en-US" dirty="0"/>
              <a:t>Exponential execution time.</a:t>
            </a:r>
          </a:p>
        </p:txBody>
      </p:sp>
    </p:spTree>
    <p:extLst>
      <p:ext uri="{BB962C8B-B14F-4D97-AF65-F5344CB8AC3E}">
        <p14:creationId xmlns:p14="http://schemas.microsoft.com/office/powerpoint/2010/main" val="358540726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C7B2818-D4B6-49AF-BC6D-48A87C308A7A}"/>
              </a:ext>
            </a:extLst>
          </p:cNvPr>
          <p:cNvSpPr>
            <a:spLocks noGrp="1"/>
          </p:cNvSpPr>
          <p:nvPr>
            <p:ph type="body" sz="quarter" idx="10"/>
          </p:nvPr>
        </p:nvSpPr>
        <p:spPr>
          <a:xfrm>
            <a:off x="274638" y="1211255"/>
            <a:ext cx="11887200" cy="683264"/>
          </a:xfrm>
        </p:spPr>
        <p:txBody>
          <a:bodyPr/>
          <a:lstStyle/>
          <a:p>
            <a:r>
              <a:rPr lang="en-US" dirty="0"/>
              <a:t>Page load optimization</a:t>
            </a:r>
          </a:p>
        </p:txBody>
      </p:sp>
    </p:spTree>
    <p:extLst>
      <p:ext uri="{BB962C8B-B14F-4D97-AF65-F5344CB8AC3E}">
        <p14:creationId xmlns:p14="http://schemas.microsoft.com/office/powerpoint/2010/main" val="2355728576"/>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defTabSz="1511300">
              <a:spcAft>
                <a:spcPct val="35000"/>
              </a:spcAft>
            </a:pPr>
            <a:r>
              <a:rPr lang="en-US" dirty="0"/>
              <a:t>Permission: How to optimize permissions?</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3684085"/>
          </a:xfrm>
        </p:spPr>
        <p:txBody>
          <a:bodyPr/>
          <a:lstStyle/>
          <a:p>
            <a:r>
              <a:rPr lang="en-US" sz="3200" dirty="0"/>
              <a:t>Use permission inheritance</a:t>
            </a:r>
          </a:p>
          <a:p>
            <a:r>
              <a:rPr lang="en-US" sz="3200" dirty="0"/>
              <a:t>Use Sharing Links </a:t>
            </a:r>
          </a:p>
          <a:p>
            <a:pPr marL="342900" lvl="1" indent="0">
              <a:spcAft>
                <a:spcPts val="600"/>
              </a:spcAft>
              <a:buNone/>
            </a:pPr>
            <a:r>
              <a:rPr lang="en-US" dirty="0">
                <a:solidFill>
                  <a:srgbClr val="FF0000"/>
                </a:solidFill>
              </a:rPr>
              <a:t>They create unbreakable security descriptors!</a:t>
            </a:r>
          </a:p>
          <a:p>
            <a:r>
              <a:rPr lang="en-US" sz="3200" dirty="0"/>
              <a:t>Restructure data if permission inheritance is not applicable</a:t>
            </a:r>
          </a:p>
          <a:p>
            <a:r>
              <a:rPr lang="en-US" sz="3200" dirty="0"/>
              <a:t>Break permission on the highest level possible</a:t>
            </a:r>
          </a:p>
          <a:p>
            <a:r>
              <a:rPr lang="en-US" sz="3200" dirty="0"/>
              <a:t>Grant “Manage Permissions” permission to Owners only</a:t>
            </a:r>
          </a:p>
          <a:p>
            <a:pPr marL="342900" lvl="1" indent="0">
              <a:spcAft>
                <a:spcPts val="600"/>
              </a:spcAft>
              <a:buNone/>
            </a:pPr>
            <a:r>
              <a:rPr lang="en-US" dirty="0"/>
              <a:t>Remember the dependencies with Groups connected sites.</a:t>
            </a:r>
          </a:p>
        </p:txBody>
      </p:sp>
    </p:spTree>
    <p:extLst>
      <p:ext uri="{BB962C8B-B14F-4D97-AF65-F5344CB8AC3E}">
        <p14:creationId xmlns:p14="http://schemas.microsoft.com/office/powerpoint/2010/main" val="3606111591"/>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Browser: What to use with SPO?</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530471"/>
          </a:xfrm>
        </p:spPr>
        <p:txBody>
          <a:bodyPr/>
          <a:lstStyle/>
          <a:p>
            <a:r>
              <a:rPr lang="en-US" sz="3200" dirty="0"/>
              <a:t>Modern Browsers should be the primary browsers to use which include:</a:t>
            </a:r>
          </a:p>
          <a:p>
            <a:pPr lvl="1">
              <a:spcAft>
                <a:spcPts val="600"/>
              </a:spcAft>
            </a:pPr>
            <a:r>
              <a:rPr lang="en-US" dirty="0"/>
              <a:t>Microsoft Edge </a:t>
            </a:r>
          </a:p>
          <a:p>
            <a:pPr lvl="1">
              <a:spcAft>
                <a:spcPts val="600"/>
              </a:spcAft>
            </a:pPr>
            <a:r>
              <a:rPr lang="en-US" dirty="0"/>
              <a:t>Chrome</a:t>
            </a:r>
          </a:p>
          <a:p>
            <a:pPr lvl="1">
              <a:spcAft>
                <a:spcPts val="600"/>
              </a:spcAft>
            </a:pPr>
            <a:r>
              <a:rPr lang="en-US" dirty="0" err="1"/>
              <a:t>FireFox</a:t>
            </a:r>
            <a:endParaRPr lang="en-US" dirty="0"/>
          </a:p>
          <a:p>
            <a:pPr lvl="1">
              <a:spcAft>
                <a:spcPts val="600"/>
              </a:spcAft>
            </a:pPr>
            <a:r>
              <a:rPr lang="en-US" dirty="0"/>
              <a:t>Safari*</a:t>
            </a:r>
            <a:br>
              <a:rPr lang="en-US" dirty="0"/>
            </a:br>
            <a:endParaRPr lang="en-US" sz="3200" dirty="0"/>
          </a:p>
          <a:p>
            <a:r>
              <a:rPr lang="en-US" sz="3200" dirty="0"/>
              <a:t>Internet Explorer is not the recommended browser</a:t>
            </a:r>
          </a:p>
          <a:p>
            <a:endParaRPr lang="en-US" sz="3200" dirty="0"/>
          </a:p>
        </p:txBody>
      </p:sp>
    </p:spTree>
    <p:extLst>
      <p:ext uri="{BB962C8B-B14F-4D97-AF65-F5344CB8AC3E}">
        <p14:creationId xmlns:p14="http://schemas.microsoft.com/office/powerpoint/2010/main" val="973200640"/>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defTabSz="1511300">
              <a:spcAft>
                <a:spcPct val="35000"/>
              </a:spcAft>
            </a:pPr>
            <a:r>
              <a:rPr lang="en-US" sz="4000" dirty="0"/>
              <a:t>Browser: Why use Microsoft Edge/Chrome over IE11?</a:t>
            </a:r>
            <a:endParaRPr lang="en-US" dirty="0"/>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3567130"/>
          </a:xfrm>
        </p:spPr>
        <p:txBody>
          <a:bodyPr/>
          <a:lstStyle/>
          <a:p>
            <a:r>
              <a:rPr lang="en-US" sz="3200" dirty="0"/>
              <a:t>Huge architectural differences between the browsers, including:</a:t>
            </a:r>
          </a:p>
          <a:p>
            <a:pPr lvl="1">
              <a:spcAft>
                <a:spcPts val="600"/>
              </a:spcAft>
            </a:pPr>
            <a:r>
              <a:rPr lang="en-US" dirty="0"/>
              <a:t>network traffic handling.</a:t>
            </a:r>
          </a:p>
          <a:p>
            <a:pPr lvl="1">
              <a:spcAft>
                <a:spcPts val="600"/>
              </a:spcAft>
            </a:pPr>
            <a:r>
              <a:rPr lang="en-US" dirty="0"/>
              <a:t>content interpretation, and rendering.</a:t>
            </a:r>
          </a:p>
          <a:p>
            <a:pPr lvl="1">
              <a:spcAft>
                <a:spcPts val="600"/>
              </a:spcAft>
            </a:pPr>
            <a:r>
              <a:rPr lang="en-US" dirty="0"/>
              <a:t>memory management, and garbage collection.</a:t>
            </a:r>
          </a:p>
          <a:p>
            <a:endParaRPr lang="en-US" sz="3200" dirty="0"/>
          </a:p>
          <a:p>
            <a:r>
              <a:rPr lang="en-US" sz="3200" dirty="0"/>
              <a:t>New features and improvements developed for Microsoft Edge:</a:t>
            </a:r>
          </a:p>
          <a:p>
            <a:pPr marL="342900" lvl="1" indent="0">
              <a:spcAft>
                <a:spcPts val="600"/>
              </a:spcAft>
              <a:buNone/>
            </a:pPr>
            <a:r>
              <a:rPr lang="en-US" dirty="0"/>
              <a:t>Issues reproduced on Microsoft Edge have higher chance to be fixed.</a:t>
            </a:r>
          </a:p>
        </p:txBody>
      </p:sp>
    </p:spTree>
    <p:extLst>
      <p:ext uri="{BB962C8B-B14F-4D97-AF65-F5344CB8AC3E}">
        <p14:creationId xmlns:p14="http://schemas.microsoft.com/office/powerpoint/2010/main" val="3343335718"/>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Page load optimization: Modernization Scanner</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2483757"/>
          </a:xfrm>
        </p:spPr>
        <p:txBody>
          <a:bodyPr/>
          <a:lstStyle/>
          <a:p>
            <a:r>
              <a:rPr lang="en-US" sz="3200" dirty="0"/>
              <a:t>Scan your classic sites for modernization options:</a:t>
            </a:r>
          </a:p>
          <a:p>
            <a:pPr lvl="1">
              <a:spcAft>
                <a:spcPts val="600"/>
              </a:spcAft>
            </a:pPr>
            <a:r>
              <a:rPr lang="en-US" dirty="0"/>
              <a:t>Optimize the use of modern list and libraries.</a:t>
            </a:r>
          </a:p>
          <a:p>
            <a:pPr lvl="1">
              <a:spcAft>
                <a:spcPts val="600"/>
              </a:spcAft>
            </a:pPr>
            <a:r>
              <a:rPr lang="en-US" dirty="0"/>
              <a:t>Connect these sites to an Office 365 group.</a:t>
            </a:r>
          </a:p>
          <a:p>
            <a:pPr lvl="1">
              <a:spcAft>
                <a:spcPts val="600"/>
              </a:spcAft>
            </a:pPr>
            <a:r>
              <a:rPr lang="en-US" dirty="0"/>
              <a:t>Modernize the wiki and web part pages by creating modern site pages.</a:t>
            </a:r>
          </a:p>
          <a:p>
            <a:pPr lvl="1">
              <a:spcAft>
                <a:spcPts val="600"/>
              </a:spcAft>
            </a:pPr>
            <a:r>
              <a:rPr lang="en-US" dirty="0"/>
              <a:t>Rebuild classic publishing portals with modern publishing portals.</a:t>
            </a:r>
          </a:p>
        </p:txBody>
      </p:sp>
    </p:spTree>
    <p:extLst>
      <p:ext uri="{BB962C8B-B14F-4D97-AF65-F5344CB8AC3E}">
        <p14:creationId xmlns:p14="http://schemas.microsoft.com/office/powerpoint/2010/main" val="4215007047"/>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Page load optimization: Lighter customizations</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185761"/>
          </a:xfrm>
        </p:spPr>
        <p:txBody>
          <a:bodyPr/>
          <a:lstStyle/>
          <a:p>
            <a:r>
              <a:rPr lang="en-US" sz="3200" dirty="0"/>
              <a:t>Use Modern pages:</a:t>
            </a:r>
          </a:p>
          <a:p>
            <a:pPr lvl="1">
              <a:spcAft>
                <a:spcPts val="600"/>
              </a:spcAft>
            </a:pPr>
            <a:r>
              <a:rPr lang="en-US" dirty="0"/>
              <a:t>Modern </a:t>
            </a:r>
            <a:r>
              <a:rPr lang="en-US" dirty="0" err="1"/>
              <a:t>DocLib</a:t>
            </a:r>
            <a:r>
              <a:rPr lang="en-US" dirty="0"/>
              <a:t> view is not a modern page.</a:t>
            </a:r>
          </a:p>
          <a:p>
            <a:pPr lvl="1">
              <a:spcAft>
                <a:spcPts val="600"/>
              </a:spcAft>
            </a:pPr>
            <a:r>
              <a:rPr lang="en-US" dirty="0"/>
              <a:t>Modern sites or modern pages are required.</a:t>
            </a:r>
          </a:p>
          <a:p>
            <a:endParaRPr lang="en-US" sz="3200" dirty="0"/>
          </a:p>
          <a:p>
            <a:r>
              <a:rPr lang="en-US" sz="3200" dirty="0"/>
              <a:t>Navigation:</a:t>
            </a:r>
          </a:p>
          <a:p>
            <a:pPr lvl="1">
              <a:spcAft>
                <a:spcPts val="600"/>
              </a:spcAft>
            </a:pPr>
            <a:r>
              <a:rPr lang="en-US" dirty="0"/>
              <a:t>Don’t use Structural Navigation.</a:t>
            </a:r>
          </a:p>
          <a:p>
            <a:pPr lvl="1">
              <a:spcAft>
                <a:spcPts val="600"/>
              </a:spcAft>
            </a:pPr>
            <a:r>
              <a:rPr lang="en-US" dirty="0"/>
              <a:t>Use Metadata Navigation.</a:t>
            </a:r>
          </a:p>
          <a:p>
            <a:endParaRPr lang="en-US" sz="3200" dirty="0"/>
          </a:p>
        </p:txBody>
      </p:sp>
    </p:spTree>
    <p:extLst>
      <p:ext uri="{BB962C8B-B14F-4D97-AF65-F5344CB8AC3E}">
        <p14:creationId xmlns:p14="http://schemas.microsoft.com/office/powerpoint/2010/main" val="3943204713"/>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Page load optimization: Lighter customizations</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3567130"/>
          </a:xfrm>
        </p:spPr>
        <p:txBody>
          <a:bodyPr/>
          <a:lstStyle/>
          <a:p>
            <a:r>
              <a:rPr lang="en-US" sz="3200" dirty="0"/>
              <a:t>Use modern webpart:</a:t>
            </a:r>
          </a:p>
          <a:p>
            <a:pPr lvl="1">
              <a:spcAft>
                <a:spcPts val="600"/>
              </a:spcAft>
            </a:pPr>
            <a:r>
              <a:rPr lang="en-US" dirty="0"/>
              <a:t>Content Rollup instead of Content Query.</a:t>
            </a:r>
          </a:p>
          <a:p>
            <a:pPr lvl="1">
              <a:spcAft>
                <a:spcPts val="600"/>
              </a:spcAft>
            </a:pPr>
            <a:r>
              <a:rPr lang="en-US" dirty="0"/>
              <a:t>Write your own SPFx web part if you need something more customized.</a:t>
            </a:r>
          </a:p>
          <a:p>
            <a:endParaRPr lang="en-US" sz="3200" dirty="0"/>
          </a:p>
          <a:p>
            <a:r>
              <a:rPr lang="en-US" sz="3200" dirty="0"/>
              <a:t>JS and CSS optimization:</a:t>
            </a:r>
          </a:p>
          <a:p>
            <a:pPr lvl="1">
              <a:spcAft>
                <a:spcPts val="600"/>
              </a:spcAft>
            </a:pPr>
            <a:r>
              <a:rPr lang="en-US" dirty="0"/>
              <a:t>Minification</a:t>
            </a:r>
          </a:p>
          <a:p>
            <a:pPr lvl="1">
              <a:spcAft>
                <a:spcPts val="600"/>
              </a:spcAft>
            </a:pPr>
            <a:r>
              <a:rPr lang="en-US" dirty="0"/>
              <a:t>Obfuscation (only for JS).</a:t>
            </a:r>
          </a:p>
        </p:txBody>
      </p:sp>
    </p:spTree>
    <p:extLst>
      <p:ext uri="{BB962C8B-B14F-4D97-AF65-F5344CB8AC3E}">
        <p14:creationId xmlns:p14="http://schemas.microsoft.com/office/powerpoint/2010/main" val="3294085608"/>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Page load optimization: Lighter customizations</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668970"/>
          </a:xfrm>
        </p:spPr>
        <p:txBody>
          <a:bodyPr/>
          <a:lstStyle/>
          <a:p>
            <a:r>
              <a:rPr lang="en-US" sz="3200" dirty="0"/>
              <a:t>CSOM/REST call optimization:</a:t>
            </a:r>
          </a:p>
          <a:p>
            <a:pPr lvl="1">
              <a:spcAft>
                <a:spcPts val="600"/>
              </a:spcAft>
            </a:pPr>
            <a:r>
              <a:rPr lang="en-US" dirty="0"/>
              <a:t>Use Async wherever possible.</a:t>
            </a:r>
          </a:p>
          <a:p>
            <a:pPr lvl="1">
              <a:spcAft>
                <a:spcPts val="600"/>
              </a:spcAft>
            </a:pPr>
            <a:r>
              <a:rPr lang="en-US" dirty="0"/>
              <a:t>Use Batching.</a:t>
            </a:r>
          </a:p>
          <a:p>
            <a:endParaRPr lang="en-US" sz="3200" dirty="0"/>
          </a:p>
          <a:p>
            <a:r>
              <a:rPr lang="en-US" sz="3200" dirty="0"/>
              <a:t>Use client-side caching:</a:t>
            </a:r>
          </a:p>
          <a:p>
            <a:pPr lvl="1">
              <a:spcAft>
                <a:spcPts val="600"/>
              </a:spcAft>
            </a:pPr>
            <a:r>
              <a:rPr lang="en-US" dirty="0"/>
              <a:t>Use Azure Cache.</a:t>
            </a:r>
          </a:p>
          <a:p>
            <a:pPr lvl="1">
              <a:spcAft>
                <a:spcPts val="600"/>
              </a:spcAft>
            </a:pPr>
            <a:r>
              <a:rPr lang="en-US" dirty="0"/>
              <a:t>Recommended caching interval 15 minutes.</a:t>
            </a:r>
          </a:p>
          <a:p>
            <a:pPr lvl="1">
              <a:spcAft>
                <a:spcPts val="600"/>
              </a:spcAft>
            </a:pPr>
            <a:r>
              <a:rPr lang="en-US" dirty="0"/>
              <a:t>Use local cache (PNP </a:t>
            </a:r>
            <a:r>
              <a:rPr lang="en-US" dirty="0" err="1"/>
              <a:t>usingCaching</a:t>
            </a:r>
            <a:r>
              <a:rPr lang="en-US" dirty="0"/>
              <a:t> method).</a:t>
            </a:r>
          </a:p>
          <a:p>
            <a:endParaRPr lang="en-US" sz="3200" dirty="0"/>
          </a:p>
        </p:txBody>
      </p:sp>
    </p:spTree>
    <p:extLst>
      <p:ext uri="{BB962C8B-B14F-4D97-AF65-F5344CB8AC3E}">
        <p14:creationId xmlns:p14="http://schemas.microsoft.com/office/powerpoint/2010/main" val="2314783653"/>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Page load optimization: Lighter customizations</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2619179"/>
          </a:xfrm>
        </p:spPr>
        <p:txBody>
          <a:bodyPr/>
          <a:lstStyle/>
          <a:p>
            <a:r>
              <a:rPr lang="en-US" sz="3200" dirty="0"/>
              <a:t>XHR request minimization:</a:t>
            </a:r>
          </a:p>
          <a:p>
            <a:pPr lvl="1">
              <a:spcAft>
                <a:spcPts val="600"/>
              </a:spcAft>
            </a:pPr>
            <a:r>
              <a:rPr lang="en-US" dirty="0"/>
              <a:t>Ex. Request Digest</a:t>
            </a:r>
          </a:p>
          <a:p>
            <a:pPr lvl="1">
              <a:spcAft>
                <a:spcPts val="600"/>
              </a:spcAft>
            </a:pPr>
            <a:r>
              <a:rPr lang="en-US" dirty="0"/>
              <a:t>Header:</a:t>
            </a:r>
          </a:p>
          <a:p>
            <a:pPr marL="571500" lvl="2" indent="0">
              <a:spcAft>
                <a:spcPts val="600"/>
              </a:spcAft>
              <a:buNone/>
            </a:pPr>
            <a:r>
              <a:rPr lang="en-US" dirty="0">
                <a:latin typeface="Courier New" panose="02070309020205020404" pitchFamily="49" charset="0"/>
                <a:cs typeface="Courier New" panose="02070309020205020404" pitchFamily="49" charset="0"/>
              </a:rPr>
              <a:t>Accept: application/json; </a:t>
            </a:r>
            <a:r>
              <a:rPr lang="en-US" dirty="0" err="1">
                <a:latin typeface="Courier New" panose="02070309020205020404" pitchFamily="49" charset="0"/>
                <a:cs typeface="Courier New" panose="02070309020205020404" pitchFamily="49" charset="0"/>
              </a:rPr>
              <a:t>odata</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nometadata</a:t>
            </a:r>
            <a:endParaRPr lang="en-US" dirty="0">
              <a:latin typeface="Courier New" panose="02070309020205020404" pitchFamily="49" charset="0"/>
              <a:cs typeface="Courier New" panose="02070309020205020404" pitchFamily="49" charset="0"/>
            </a:endParaRPr>
          </a:p>
          <a:p>
            <a:endParaRPr lang="en-US" sz="3200" dirty="0"/>
          </a:p>
        </p:txBody>
      </p:sp>
    </p:spTree>
    <p:extLst>
      <p:ext uri="{BB962C8B-B14F-4D97-AF65-F5344CB8AC3E}">
        <p14:creationId xmlns:p14="http://schemas.microsoft.com/office/powerpoint/2010/main" val="2052181710"/>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Page load optimization: Use the O365 portfolio</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419671"/>
          </a:xfrm>
        </p:spPr>
        <p:txBody>
          <a:bodyPr/>
          <a:lstStyle/>
          <a:p>
            <a:r>
              <a:rPr lang="en-US" sz="3200" dirty="0"/>
              <a:t>Forms for Survey.</a:t>
            </a:r>
          </a:p>
          <a:p>
            <a:r>
              <a:rPr lang="en-US" sz="3200" dirty="0"/>
              <a:t>PowerApps for business logic forms .</a:t>
            </a:r>
          </a:p>
          <a:p>
            <a:r>
              <a:rPr lang="en-US" sz="3200" dirty="0"/>
              <a:t>Flow for automation.</a:t>
            </a:r>
          </a:p>
          <a:p>
            <a:r>
              <a:rPr lang="en-US" sz="3200" dirty="0"/>
              <a:t>Stream for media content.</a:t>
            </a:r>
          </a:p>
          <a:p>
            <a:r>
              <a:rPr lang="en-US" sz="3200" dirty="0"/>
              <a:t>Azure services instead of complex SharePoint add-on.</a:t>
            </a:r>
          </a:p>
          <a:p>
            <a:r>
              <a:rPr lang="en-US" sz="3200" dirty="0"/>
              <a:t>Etc.</a:t>
            </a:r>
          </a:p>
          <a:p>
            <a:endParaRPr lang="en-US" sz="3200" dirty="0"/>
          </a:p>
          <a:p>
            <a:r>
              <a:rPr lang="en-US" sz="3200" dirty="0"/>
              <a:t>See the related SharePoint Ignite 2019 session: THR1017.</a:t>
            </a:r>
          </a:p>
        </p:txBody>
      </p:sp>
    </p:spTree>
    <p:extLst>
      <p:ext uri="{BB962C8B-B14F-4D97-AF65-F5344CB8AC3E}">
        <p14:creationId xmlns:p14="http://schemas.microsoft.com/office/powerpoint/2010/main" val="2319921615"/>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Page load optimization: Rules 101</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27864"/>
          </a:xfrm>
        </p:spPr>
        <p:txBody>
          <a:bodyPr/>
          <a:lstStyle/>
          <a:p>
            <a:endParaRPr lang="en-US" sz="3200" dirty="0"/>
          </a:p>
        </p:txBody>
      </p:sp>
      <p:graphicFrame>
        <p:nvGraphicFramePr>
          <p:cNvPr id="4" name="Table 3">
            <a:extLst>
              <a:ext uri="{FF2B5EF4-FFF2-40B4-BE49-F238E27FC236}">
                <a16:creationId xmlns:a16="http://schemas.microsoft.com/office/drawing/2014/main" id="{9C4873C3-991F-4F4F-9341-970DA238E2B5}"/>
              </a:ext>
            </a:extLst>
          </p:cNvPr>
          <p:cNvGraphicFramePr>
            <a:graphicFrameLocks noGrp="1"/>
          </p:cNvGraphicFramePr>
          <p:nvPr>
            <p:extLst>
              <p:ext uri="{D42A27DB-BD31-4B8C-83A1-F6EECF244321}">
                <p14:modId xmlns:p14="http://schemas.microsoft.com/office/powerpoint/2010/main" val="749249862"/>
              </p:ext>
            </p:extLst>
          </p:nvPr>
        </p:nvGraphicFramePr>
        <p:xfrm>
          <a:off x="572676" y="1840714"/>
          <a:ext cx="11291122" cy="2184483"/>
        </p:xfrm>
        <a:graphic>
          <a:graphicData uri="http://schemas.openxmlformats.org/drawingml/2006/table">
            <a:tbl>
              <a:tblPr firstRow="1" bandRow="1">
                <a:tableStyleId>{7DF18680-E054-41AD-8BC1-D1AEF772440D}</a:tableStyleId>
              </a:tblPr>
              <a:tblGrid>
                <a:gridCol w="5645561">
                  <a:extLst>
                    <a:ext uri="{9D8B030D-6E8A-4147-A177-3AD203B41FA5}">
                      <a16:colId xmlns:a16="http://schemas.microsoft.com/office/drawing/2014/main" val="1795255600"/>
                    </a:ext>
                  </a:extLst>
                </a:gridCol>
                <a:gridCol w="5645561">
                  <a:extLst>
                    <a:ext uri="{9D8B030D-6E8A-4147-A177-3AD203B41FA5}">
                      <a16:colId xmlns:a16="http://schemas.microsoft.com/office/drawing/2014/main" val="2368644841"/>
                    </a:ext>
                  </a:extLst>
                </a:gridCol>
              </a:tblGrid>
              <a:tr h="515157">
                <a:tc>
                  <a:txBody>
                    <a:bodyPr/>
                    <a:lstStyle/>
                    <a:p>
                      <a:pPr algn="ctr"/>
                      <a:r>
                        <a:rPr lang="en-US" sz="2500" dirty="0"/>
                        <a:t>Prefer Modern SPO Pages and Sites</a:t>
                      </a:r>
                      <a:endParaRPr lang="LID4096" sz="2500" dirty="0"/>
                    </a:p>
                  </a:txBody>
                  <a:tcPr marL="127025" marR="127025" marT="63513" marB="63513"/>
                </a:tc>
                <a:tc>
                  <a:txBody>
                    <a:bodyPr/>
                    <a:lstStyle/>
                    <a:p>
                      <a:pPr algn="ctr"/>
                      <a:r>
                        <a:rPr lang="en-US" sz="2500" dirty="0"/>
                        <a:t>Prefer OOB when possible</a:t>
                      </a:r>
                      <a:endParaRPr lang="LID4096" sz="2500" dirty="0"/>
                    </a:p>
                  </a:txBody>
                  <a:tcPr marL="127025" marR="127025" marT="63513" marB="63513"/>
                </a:tc>
                <a:extLst>
                  <a:ext uri="{0D108BD9-81ED-4DB2-BD59-A6C34878D82A}">
                    <a16:rowId xmlns:a16="http://schemas.microsoft.com/office/drawing/2014/main" val="1148762133"/>
                  </a:ext>
                </a:extLst>
              </a:tr>
              <a:tr h="1669326">
                <a:tc>
                  <a:txBody>
                    <a:bodyPr/>
                    <a:lstStyle/>
                    <a:p>
                      <a:pPr marL="285750" indent="-285750">
                        <a:buFont typeface="Arial" panose="020B0604020202020204" pitchFamily="34" charset="0"/>
                        <a:buChar char="•"/>
                      </a:pPr>
                      <a:r>
                        <a:rPr lang="en-US" sz="2500" dirty="0"/>
                        <a:t>Continuous monitoring and innovation.</a:t>
                      </a:r>
                    </a:p>
                    <a:p>
                      <a:pPr marL="285750" indent="-285750">
                        <a:buFont typeface="Arial" panose="020B0604020202020204" pitchFamily="34" charset="0"/>
                        <a:buChar char="•"/>
                      </a:pPr>
                      <a:r>
                        <a:rPr lang="en-US" sz="2500" dirty="0"/>
                        <a:t>Investment for reliability, scalability, performance.</a:t>
                      </a:r>
                      <a:endParaRPr lang="LID4096" sz="2500" dirty="0"/>
                    </a:p>
                  </a:txBody>
                  <a:tcPr marL="127025" marR="127025" marT="63513" marB="63513"/>
                </a:tc>
                <a:tc>
                  <a:txBody>
                    <a:bodyPr/>
                    <a:lstStyle/>
                    <a:p>
                      <a:pPr marL="285750" indent="-285750">
                        <a:buFont typeface="Arial" panose="020B0604020202020204" pitchFamily="34" charset="0"/>
                        <a:buChar char="•"/>
                      </a:pPr>
                      <a:r>
                        <a:rPr lang="en-US" sz="2500" dirty="0"/>
                        <a:t>Reduce Time to Market.</a:t>
                      </a:r>
                    </a:p>
                    <a:p>
                      <a:pPr marL="285750" indent="-285750">
                        <a:buFont typeface="Arial" panose="020B0604020202020204" pitchFamily="34" charset="0"/>
                        <a:buChar char="•"/>
                      </a:pPr>
                      <a:r>
                        <a:rPr lang="en-US" sz="2500" dirty="0"/>
                        <a:t>(Publishing features are not recommended in the Cloud).</a:t>
                      </a:r>
                      <a:endParaRPr lang="LID4096" sz="2500" dirty="0"/>
                    </a:p>
                  </a:txBody>
                  <a:tcPr marL="127025" marR="127025" marT="63513" marB="63513"/>
                </a:tc>
                <a:extLst>
                  <a:ext uri="{0D108BD9-81ED-4DB2-BD59-A6C34878D82A}">
                    <a16:rowId xmlns:a16="http://schemas.microsoft.com/office/drawing/2014/main" val="4262380593"/>
                  </a:ext>
                </a:extLst>
              </a:tr>
            </a:tbl>
          </a:graphicData>
        </a:graphic>
      </p:graphicFrame>
      <p:graphicFrame>
        <p:nvGraphicFramePr>
          <p:cNvPr id="5" name="Table 11">
            <a:extLst>
              <a:ext uri="{FF2B5EF4-FFF2-40B4-BE49-F238E27FC236}">
                <a16:creationId xmlns:a16="http://schemas.microsoft.com/office/drawing/2014/main" id="{2987800A-C145-48A9-B47E-BD8C41E0133B}"/>
              </a:ext>
            </a:extLst>
          </p:cNvPr>
          <p:cNvGraphicFramePr>
            <a:graphicFrameLocks noGrp="1"/>
          </p:cNvGraphicFramePr>
          <p:nvPr>
            <p:extLst>
              <p:ext uri="{D42A27DB-BD31-4B8C-83A1-F6EECF244321}">
                <p14:modId xmlns:p14="http://schemas.microsoft.com/office/powerpoint/2010/main" val="2826548294"/>
              </p:ext>
            </p:extLst>
          </p:nvPr>
        </p:nvGraphicFramePr>
        <p:xfrm>
          <a:off x="572678" y="3271597"/>
          <a:ext cx="11291120" cy="2570058"/>
        </p:xfrm>
        <a:graphic>
          <a:graphicData uri="http://schemas.openxmlformats.org/drawingml/2006/table">
            <a:tbl>
              <a:tblPr firstRow="1" bandRow="1">
                <a:tableStyleId>{7DF18680-E054-41AD-8BC1-D1AEF772440D}</a:tableStyleId>
              </a:tblPr>
              <a:tblGrid>
                <a:gridCol w="5645560">
                  <a:extLst>
                    <a:ext uri="{9D8B030D-6E8A-4147-A177-3AD203B41FA5}">
                      <a16:colId xmlns:a16="http://schemas.microsoft.com/office/drawing/2014/main" val="1556200331"/>
                    </a:ext>
                  </a:extLst>
                </a:gridCol>
                <a:gridCol w="5645560">
                  <a:extLst>
                    <a:ext uri="{9D8B030D-6E8A-4147-A177-3AD203B41FA5}">
                      <a16:colId xmlns:a16="http://schemas.microsoft.com/office/drawing/2014/main" val="1233305389"/>
                    </a:ext>
                  </a:extLst>
                </a:gridCol>
              </a:tblGrid>
              <a:tr h="515157">
                <a:tc>
                  <a:txBody>
                    <a:bodyPr/>
                    <a:lstStyle/>
                    <a:p>
                      <a:pPr algn="ctr"/>
                      <a:r>
                        <a:rPr lang="en-US" sz="2500" dirty="0"/>
                        <a:t>Measure page weight and request</a:t>
                      </a:r>
                      <a:endParaRPr lang="LID4096" sz="2500" dirty="0"/>
                    </a:p>
                  </a:txBody>
                  <a:tcPr marL="127025" marR="127025" marT="63513" marB="63513"/>
                </a:tc>
                <a:tc>
                  <a:txBody>
                    <a:bodyPr/>
                    <a:lstStyle/>
                    <a:p>
                      <a:pPr algn="ctr"/>
                      <a:r>
                        <a:rPr lang="en-US" sz="2500" dirty="0"/>
                        <a:t>Use CDN</a:t>
                      </a:r>
                      <a:endParaRPr lang="LID4096" sz="2500" dirty="0"/>
                    </a:p>
                  </a:txBody>
                  <a:tcPr marL="127025" marR="127025" marT="63513" marB="63513"/>
                </a:tc>
                <a:extLst>
                  <a:ext uri="{0D108BD9-81ED-4DB2-BD59-A6C34878D82A}">
                    <a16:rowId xmlns:a16="http://schemas.microsoft.com/office/drawing/2014/main" val="3406951653"/>
                  </a:ext>
                </a:extLst>
              </a:tr>
              <a:tr h="2054901">
                <a:tc>
                  <a:txBody>
                    <a:bodyPr/>
                    <a:lstStyle/>
                    <a:p>
                      <a:pPr marL="285750" indent="-285750">
                        <a:buFont typeface="Arial" panose="020B0604020202020204" pitchFamily="34" charset="0"/>
                        <a:buChar char="•"/>
                      </a:pPr>
                      <a:r>
                        <a:rPr lang="en-US" sz="2500" dirty="0"/>
                        <a:t>Large downloads waste time:</a:t>
                      </a:r>
                    </a:p>
                    <a:p>
                      <a:pPr marL="457183" lvl="1" indent="0">
                        <a:buFont typeface="Arial" panose="020B0604020202020204" pitchFamily="34" charset="0"/>
                        <a:buNone/>
                      </a:pPr>
                      <a:r>
                        <a:rPr lang="en-US" sz="2500" dirty="0"/>
                        <a:t>Optimize images for screen.</a:t>
                      </a:r>
                    </a:p>
                    <a:p>
                      <a:pPr marL="285750" lvl="0" indent="-285750">
                        <a:buFont typeface="Arial" panose="020B0604020202020204" pitchFamily="34" charset="0"/>
                        <a:buChar char="•"/>
                      </a:pPr>
                      <a:r>
                        <a:rPr lang="en-US" sz="2500" dirty="0"/>
                        <a:t>Multiple roundtrips cause slowness:</a:t>
                      </a:r>
                    </a:p>
                    <a:p>
                      <a:pPr marL="457183" lvl="1" indent="0">
                        <a:buFont typeface="Arial" panose="020B0604020202020204" pitchFamily="34" charset="0"/>
                        <a:buNone/>
                      </a:pPr>
                      <a:r>
                        <a:rPr lang="en-US" sz="2500" dirty="0"/>
                        <a:t>Page load is as slow as the slowest request.</a:t>
                      </a:r>
                      <a:endParaRPr lang="LID4096" sz="2500" dirty="0"/>
                    </a:p>
                  </a:txBody>
                  <a:tcPr marL="127025" marR="127025" marT="63513" marB="63513"/>
                </a:tc>
                <a:tc>
                  <a:txBody>
                    <a:bodyPr/>
                    <a:lstStyle/>
                    <a:p>
                      <a:pPr marL="285750" indent="-285750">
                        <a:buFont typeface="Arial" panose="020B0604020202020204" pitchFamily="34" charset="0"/>
                        <a:buChar char="•"/>
                      </a:pPr>
                      <a:r>
                        <a:rPr lang="en-US" sz="2500" dirty="0"/>
                        <a:t>Optimize download times of static content.</a:t>
                      </a:r>
                      <a:endParaRPr lang="LID4096" sz="2500" dirty="0"/>
                    </a:p>
                  </a:txBody>
                  <a:tcPr marL="127025" marR="127025" marT="63513" marB="63513"/>
                </a:tc>
                <a:extLst>
                  <a:ext uri="{0D108BD9-81ED-4DB2-BD59-A6C34878D82A}">
                    <a16:rowId xmlns:a16="http://schemas.microsoft.com/office/drawing/2014/main" val="1311759940"/>
                  </a:ext>
                </a:extLst>
              </a:tr>
            </a:tbl>
          </a:graphicData>
        </a:graphic>
      </p:graphicFrame>
    </p:spTree>
    <p:extLst>
      <p:ext uri="{BB962C8B-B14F-4D97-AF65-F5344CB8AC3E}">
        <p14:creationId xmlns:p14="http://schemas.microsoft.com/office/powerpoint/2010/main" val="289627671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dirty="0"/>
              <a:t>Lesson 1: Page load optimization</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1887200" cy="4339650"/>
          </a:xfrm>
        </p:spPr>
        <p:txBody>
          <a:bodyPr/>
          <a:lstStyle/>
          <a:p>
            <a:r>
              <a:rPr lang="en-US" dirty="0"/>
              <a:t>The Page Diagnostic tool for SharePoint.</a:t>
            </a:r>
          </a:p>
          <a:p>
            <a:r>
              <a:rPr lang="en-US" dirty="0"/>
              <a:t>Choosing the “right tool.”</a:t>
            </a:r>
          </a:p>
          <a:p>
            <a:r>
              <a:rPr lang="en-US" dirty="0"/>
              <a:t>Network optimization</a:t>
            </a:r>
          </a:p>
          <a:p>
            <a:r>
              <a:rPr lang="en-US" dirty="0"/>
              <a:t>CDN</a:t>
            </a:r>
          </a:p>
          <a:p>
            <a:r>
              <a:rPr lang="en-US" dirty="0"/>
              <a:t>Navigation </a:t>
            </a:r>
          </a:p>
          <a:p>
            <a:r>
              <a:rPr lang="en-US" dirty="0"/>
              <a:t>Browsers</a:t>
            </a:r>
          </a:p>
          <a:p>
            <a:r>
              <a:rPr lang="en-US" dirty="0"/>
              <a:t>Modernization Scanner</a:t>
            </a:r>
          </a:p>
        </p:txBody>
      </p:sp>
    </p:spTree>
    <p:extLst>
      <p:ext uri="{BB962C8B-B14F-4D97-AF65-F5344CB8AC3E}">
        <p14:creationId xmlns:p14="http://schemas.microsoft.com/office/powerpoint/2010/main" val="4152765703"/>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Page load optimization: Rules 101 (cont.)</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27864"/>
          </a:xfrm>
        </p:spPr>
        <p:txBody>
          <a:bodyPr/>
          <a:lstStyle/>
          <a:p>
            <a:endParaRPr lang="en-US" sz="3200" dirty="0"/>
          </a:p>
        </p:txBody>
      </p:sp>
      <p:graphicFrame>
        <p:nvGraphicFramePr>
          <p:cNvPr id="6" name="Table 3">
            <a:extLst>
              <a:ext uri="{FF2B5EF4-FFF2-40B4-BE49-F238E27FC236}">
                <a16:creationId xmlns:a16="http://schemas.microsoft.com/office/drawing/2014/main" id="{FF75DD3A-8E1B-4CD3-A5B4-6BA2D6F6E9B4}"/>
              </a:ext>
            </a:extLst>
          </p:cNvPr>
          <p:cNvGraphicFramePr>
            <a:graphicFrameLocks noGrp="1"/>
          </p:cNvGraphicFramePr>
          <p:nvPr>
            <p:extLst>
              <p:ext uri="{D42A27DB-BD31-4B8C-83A1-F6EECF244321}">
                <p14:modId xmlns:p14="http://schemas.microsoft.com/office/powerpoint/2010/main" val="2281486041"/>
              </p:ext>
            </p:extLst>
          </p:nvPr>
        </p:nvGraphicFramePr>
        <p:xfrm>
          <a:off x="433169" y="1516062"/>
          <a:ext cx="11728670" cy="3044510"/>
        </p:xfrm>
        <a:graphic>
          <a:graphicData uri="http://schemas.openxmlformats.org/drawingml/2006/table">
            <a:tbl>
              <a:tblPr firstRow="1" bandRow="1">
                <a:tableStyleId>{7DF18680-E054-41AD-8BC1-D1AEF772440D}</a:tableStyleId>
              </a:tblPr>
              <a:tblGrid>
                <a:gridCol w="5864335">
                  <a:extLst>
                    <a:ext uri="{9D8B030D-6E8A-4147-A177-3AD203B41FA5}">
                      <a16:colId xmlns:a16="http://schemas.microsoft.com/office/drawing/2014/main" val="1795255600"/>
                    </a:ext>
                  </a:extLst>
                </a:gridCol>
                <a:gridCol w="5864335">
                  <a:extLst>
                    <a:ext uri="{9D8B030D-6E8A-4147-A177-3AD203B41FA5}">
                      <a16:colId xmlns:a16="http://schemas.microsoft.com/office/drawing/2014/main" val="2368644841"/>
                    </a:ext>
                  </a:extLst>
                </a:gridCol>
              </a:tblGrid>
              <a:tr h="535122">
                <a:tc>
                  <a:txBody>
                    <a:bodyPr/>
                    <a:lstStyle/>
                    <a:p>
                      <a:pPr algn="ctr"/>
                      <a:r>
                        <a:rPr lang="en-US" sz="2600" dirty="0"/>
                        <a:t>Defer download content</a:t>
                      </a:r>
                      <a:endParaRPr lang="LID4096" sz="2600" dirty="0"/>
                    </a:p>
                  </a:txBody>
                  <a:tcPr marL="131947" marR="131947" marT="65974" marB="65974"/>
                </a:tc>
                <a:tc>
                  <a:txBody>
                    <a:bodyPr/>
                    <a:lstStyle/>
                    <a:p>
                      <a:pPr algn="ctr"/>
                      <a:r>
                        <a:rPr lang="en-US" sz="2600" dirty="0"/>
                        <a:t>Use Last Known Good (LKG) pattern</a:t>
                      </a:r>
                      <a:endParaRPr lang="LID4096" sz="2600" dirty="0"/>
                    </a:p>
                  </a:txBody>
                  <a:tcPr marL="131947" marR="131947" marT="65974" marB="65974"/>
                </a:tc>
                <a:extLst>
                  <a:ext uri="{0D108BD9-81ED-4DB2-BD59-A6C34878D82A}">
                    <a16:rowId xmlns:a16="http://schemas.microsoft.com/office/drawing/2014/main" val="1148762133"/>
                  </a:ext>
                </a:extLst>
              </a:tr>
              <a:tr h="2507002">
                <a:tc>
                  <a:txBody>
                    <a:bodyPr/>
                    <a:lstStyle/>
                    <a:p>
                      <a:pPr marL="285750" indent="-285750">
                        <a:buFont typeface="Arial" panose="020B0604020202020204" pitchFamily="34" charset="0"/>
                        <a:buChar char="•"/>
                      </a:pPr>
                      <a:r>
                        <a:rPr lang="en-US" sz="2600" dirty="0"/>
                        <a:t>Don’t download things that are not visible. Example:</a:t>
                      </a:r>
                    </a:p>
                    <a:p>
                      <a:pPr marL="742933" lvl="1" indent="-285750">
                        <a:buFont typeface="Arial" panose="020B0604020202020204" pitchFamily="34" charset="0"/>
                        <a:buChar char="•"/>
                      </a:pPr>
                      <a:r>
                        <a:rPr lang="en-US" sz="2600" dirty="0"/>
                        <a:t>Submenu items</a:t>
                      </a:r>
                    </a:p>
                    <a:p>
                      <a:pPr marL="742933" lvl="1" indent="-285750">
                        <a:buFont typeface="Arial" panose="020B0604020202020204" pitchFamily="34" charset="0"/>
                        <a:buChar char="•"/>
                      </a:pPr>
                      <a:r>
                        <a:rPr lang="en-US" sz="2600" dirty="0"/>
                        <a:t>Page 2 of news</a:t>
                      </a:r>
                    </a:p>
                    <a:p>
                      <a:pPr marL="742933" lvl="1" indent="-285750">
                        <a:buFont typeface="Arial" panose="020B0604020202020204" pitchFamily="34" charset="0"/>
                        <a:buChar char="•"/>
                      </a:pPr>
                      <a:r>
                        <a:rPr lang="en-US" sz="2600" dirty="0"/>
                        <a:t>View counts</a:t>
                      </a:r>
                    </a:p>
                    <a:p>
                      <a:pPr marL="742933" lvl="1" indent="-285750">
                        <a:buFont typeface="Arial" panose="020B0604020202020204" pitchFamily="34" charset="0"/>
                        <a:buChar char="•"/>
                      </a:pPr>
                      <a:r>
                        <a:rPr lang="en-US" sz="2600" dirty="0"/>
                        <a:t>Social decorations</a:t>
                      </a:r>
                    </a:p>
                  </a:txBody>
                  <a:tcPr marL="131947" marR="131947" marT="65974" marB="65974"/>
                </a:tc>
                <a:tc>
                  <a:txBody>
                    <a:bodyPr/>
                    <a:lstStyle/>
                    <a:p>
                      <a:pPr marL="285750" indent="-285750">
                        <a:buFont typeface="Arial" panose="020B0604020202020204" pitchFamily="34" charset="0"/>
                        <a:buChar char="•"/>
                      </a:pPr>
                      <a:r>
                        <a:rPr lang="en-US" sz="2600" dirty="0"/>
                        <a:t>Persist what the user saw earlier.</a:t>
                      </a:r>
                    </a:p>
                    <a:p>
                      <a:pPr marL="285750" indent="-285750">
                        <a:buFont typeface="Arial" panose="020B0604020202020204" pitchFamily="34" charset="0"/>
                        <a:buChar char="•"/>
                      </a:pPr>
                      <a:r>
                        <a:rPr lang="en-US" sz="2600" dirty="0"/>
                        <a:t>Refresh after critical page rendering.</a:t>
                      </a:r>
                    </a:p>
                    <a:p>
                      <a:pPr marL="285750" indent="-285750">
                        <a:buFont typeface="Arial" panose="020B0604020202020204" pitchFamily="34" charset="0"/>
                        <a:buChar char="•"/>
                      </a:pPr>
                      <a:r>
                        <a:rPr lang="en-US" sz="2600" dirty="0"/>
                        <a:t>Define animation when new content arrives.</a:t>
                      </a:r>
                    </a:p>
                    <a:p>
                      <a:pPr marL="285750" indent="-285750">
                        <a:buFont typeface="Arial" panose="020B0604020202020204" pitchFamily="34" charset="0"/>
                        <a:buChar char="•"/>
                      </a:pPr>
                      <a:r>
                        <a:rPr lang="en-US" sz="2600" dirty="0" err="1"/>
                        <a:t>SPFx</a:t>
                      </a:r>
                      <a:r>
                        <a:rPr lang="en-US" sz="2600" dirty="0"/>
                        <a:t> webparts support LKG.</a:t>
                      </a:r>
                      <a:endParaRPr lang="LID4096" sz="2600" dirty="0"/>
                    </a:p>
                  </a:txBody>
                  <a:tcPr marL="131947" marR="131947" marT="65974" marB="65974"/>
                </a:tc>
                <a:extLst>
                  <a:ext uri="{0D108BD9-81ED-4DB2-BD59-A6C34878D82A}">
                    <a16:rowId xmlns:a16="http://schemas.microsoft.com/office/drawing/2014/main" val="4262380593"/>
                  </a:ext>
                </a:extLst>
              </a:tr>
            </a:tbl>
          </a:graphicData>
        </a:graphic>
      </p:graphicFrame>
      <p:graphicFrame>
        <p:nvGraphicFramePr>
          <p:cNvPr id="7" name="Table 11">
            <a:extLst>
              <a:ext uri="{FF2B5EF4-FFF2-40B4-BE49-F238E27FC236}">
                <a16:creationId xmlns:a16="http://schemas.microsoft.com/office/drawing/2014/main" id="{C8707AF4-1453-475B-8893-222E32873C87}"/>
              </a:ext>
            </a:extLst>
          </p:cNvPr>
          <p:cNvGraphicFramePr>
            <a:graphicFrameLocks noGrp="1"/>
          </p:cNvGraphicFramePr>
          <p:nvPr>
            <p:extLst>
              <p:ext uri="{D42A27DB-BD31-4B8C-83A1-F6EECF244321}">
                <p14:modId xmlns:p14="http://schemas.microsoft.com/office/powerpoint/2010/main" val="3781624389"/>
              </p:ext>
            </p:extLst>
          </p:nvPr>
        </p:nvGraphicFramePr>
        <p:xfrm>
          <a:off x="433171" y="3835305"/>
          <a:ext cx="11728668" cy="2252028"/>
        </p:xfrm>
        <a:graphic>
          <a:graphicData uri="http://schemas.openxmlformats.org/drawingml/2006/table">
            <a:tbl>
              <a:tblPr firstRow="1" bandRow="1">
                <a:tableStyleId>{93296810-A885-4BE3-A3E7-6D5BEEA58F35}</a:tableStyleId>
              </a:tblPr>
              <a:tblGrid>
                <a:gridCol w="5864334">
                  <a:extLst>
                    <a:ext uri="{9D8B030D-6E8A-4147-A177-3AD203B41FA5}">
                      <a16:colId xmlns:a16="http://schemas.microsoft.com/office/drawing/2014/main" val="1556200331"/>
                    </a:ext>
                  </a:extLst>
                </a:gridCol>
                <a:gridCol w="5864334">
                  <a:extLst>
                    <a:ext uri="{9D8B030D-6E8A-4147-A177-3AD203B41FA5}">
                      <a16:colId xmlns:a16="http://schemas.microsoft.com/office/drawing/2014/main" val="1233305389"/>
                    </a:ext>
                  </a:extLst>
                </a:gridCol>
              </a:tblGrid>
              <a:tr h="535120">
                <a:tc>
                  <a:txBody>
                    <a:bodyPr/>
                    <a:lstStyle/>
                    <a:p>
                      <a:pPr algn="ctr"/>
                      <a:r>
                        <a:rPr lang="en-US" sz="2600" dirty="0"/>
                        <a:t>Avoid monolithic design</a:t>
                      </a:r>
                      <a:endParaRPr lang="LID4096" sz="2600" dirty="0"/>
                    </a:p>
                  </a:txBody>
                  <a:tcPr marL="131947" marR="131947" marT="65974" marB="65974"/>
                </a:tc>
                <a:tc>
                  <a:txBody>
                    <a:bodyPr/>
                    <a:lstStyle/>
                    <a:p>
                      <a:pPr algn="ctr"/>
                      <a:r>
                        <a:rPr lang="en-US" sz="2600" dirty="0"/>
                        <a:t>Limit tenant-wide services</a:t>
                      </a:r>
                      <a:endParaRPr lang="LID4096" sz="2600" dirty="0"/>
                    </a:p>
                  </a:txBody>
                  <a:tcPr marL="131947" marR="131947" marT="65974" marB="65974"/>
                </a:tc>
                <a:extLst>
                  <a:ext uri="{0D108BD9-81ED-4DB2-BD59-A6C34878D82A}">
                    <a16:rowId xmlns:a16="http://schemas.microsoft.com/office/drawing/2014/main" val="3406951653"/>
                  </a:ext>
                </a:extLst>
              </a:tr>
              <a:tr h="1715317">
                <a:tc>
                  <a:txBody>
                    <a:bodyPr/>
                    <a:lstStyle/>
                    <a:p>
                      <a:pPr marL="285750" indent="-285750">
                        <a:buFont typeface="Arial" panose="020B0604020202020204" pitchFamily="34" charset="0"/>
                        <a:buChar char="•"/>
                      </a:pPr>
                      <a:r>
                        <a:rPr lang="en-US" sz="2600" dirty="0"/>
                        <a:t>Large site collections</a:t>
                      </a:r>
                    </a:p>
                    <a:p>
                      <a:pPr marL="285750" indent="-285750">
                        <a:buFont typeface="Arial" panose="020B0604020202020204" pitchFamily="34" charset="0"/>
                        <a:buChar char="•"/>
                      </a:pPr>
                      <a:r>
                        <a:rPr lang="en-US" sz="2600" dirty="0"/>
                        <a:t>Hierarchy that is hard to scale and reorganize.</a:t>
                      </a:r>
                    </a:p>
                  </a:txBody>
                  <a:tcPr marL="131947" marR="131947" marT="65974" marB="65974"/>
                </a:tc>
                <a:tc>
                  <a:txBody>
                    <a:bodyPr/>
                    <a:lstStyle/>
                    <a:p>
                      <a:pPr marL="285750" indent="-285750">
                        <a:buFont typeface="Arial" panose="020B0604020202020204" pitchFamily="34" charset="0"/>
                        <a:buChar char="•"/>
                      </a:pPr>
                      <a:r>
                        <a:rPr lang="en-US" sz="2600" dirty="0"/>
                        <a:t>User Profile and Taxonomy</a:t>
                      </a:r>
                    </a:p>
                    <a:p>
                      <a:pPr marL="285750" indent="-285750">
                        <a:buFont typeface="Arial" panose="020B0604020202020204" pitchFamily="34" charset="0"/>
                        <a:buChar char="•"/>
                      </a:pPr>
                      <a:r>
                        <a:rPr lang="en-US" sz="2600" dirty="0"/>
                        <a:t>Can use caching</a:t>
                      </a:r>
                    </a:p>
                    <a:p>
                      <a:pPr marL="285750" indent="-285750">
                        <a:buFont typeface="Arial" panose="020B0604020202020204" pitchFamily="34" charset="0"/>
                        <a:buChar char="•"/>
                      </a:pPr>
                      <a:r>
                        <a:rPr lang="en-US" sz="2600" dirty="0" err="1"/>
                        <a:t>SPFx</a:t>
                      </a:r>
                      <a:r>
                        <a:rPr lang="en-US" sz="2600" dirty="0"/>
                        <a:t> webparts with LKG are handy here.</a:t>
                      </a:r>
                      <a:endParaRPr lang="LID4096" sz="2600" dirty="0"/>
                    </a:p>
                  </a:txBody>
                  <a:tcPr marL="131947" marR="131947" marT="65974" marB="65974"/>
                </a:tc>
                <a:extLst>
                  <a:ext uri="{0D108BD9-81ED-4DB2-BD59-A6C34878D82A}">
                    <a16:rowId xmlns:a16="http://schemas.microsoft.com/office/drawing/2014/main" val="1311759940"/>
                  </a:ext>
                </a:extLst>
              </a:tr>
            </a:tbl>
          </a:graphicData>
        </a:graphic>
      </p:graphicFrame>
    </p:spTree>
    <p:extLst>
      <p:ext uri="{BB962C8B-B14F-4D97-AF65-F5344CB8AC3E}">
        <p14:creationId xmlns:p14="http://schemas.microsoft.com/office/powerpoint/2010/main" val="1591343488"/>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Page load optimization: Rules 101 (cont.)</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27864"/>
          </a:xfrm>
        </p:spPr>
        <p:txBody>
          <a:bodyPr/>
          <a:lstStyle/>
          <a:p>
            <a:endParaRPr lang="en-US" sz="3200" dirty="0"/>
          </a:p>
        </p:txBody>
      </p:sp>
      <p:graphicFrame>
        <p:nvGraphicFramePr>
          <p:cNvPr id="8" name="Table 11">
            <a:extLst>
              <a:ext uri="{FF2B5EF4-FFF2-40B4-BE49-F238E27FC236}">
                <a16:creationId xmlns:a16="http://schemas.microsoft.com/office/drawing/2014/main" id="{C2DA3940-D1D5-4041-9BC6-8A9CD6EE81BC}"/>
              </a:ext>
            </a:extLst>
          </p:cNvPr>
          <p:cNvGraphicFramePr>
            <a:graphicFrameLocks noGrp="1"/>
          </p:cNvGraphicFramePr>
          <p:nvPr>
            <p:extLst>
              <p:ext uri="{D42A27DB-BD31-4B8C-83A1-F6EECF244321}">
                <p14:modId xmlns:p14="http://schemas.microsoft.com/office/powerpoint/2010/main" val="2201960767"/>
              </p:ext>
            </p:extLst>
          </p:nvPr>
        </p:nvGraphicFramePr>
        <p:xfrm>
          <a:off x="428862" y="1516062"/>
          <a:ext cx="11754040" cy="3144828"/>
        </p:xfrm>
        <a:graphic>
          <a:graphicData uri="http://schemas.openxmlformats.org/drawingml/2006/table">
            <a:tbl>
              <a:tblPr firstRow="1" bandRow="1">
                <a:tableStyleId>{93296810-A885-4BE3-A3E7-6D5BEEA58F35}</a:tableStyleId>
              </a:tblPr>
              <a:tblGrid>
                <a:gridCol w="5877020">
                  <a:extLst>
                    <a:ext uri="{9D8B030D-6E8A-4147-A177-3AD203B41FA5}">
                      <a16:colId xmlns:a16="http://schemas.microsoft.com/office/drawing/2014/main" val="1556200331"/>
                    </a:ext>
                  </a:extLst>
                </a:gridCol>
                <a:gridCol w="5877020">
                  <a:extLst>
                    <a:ext uri="{9D8B030D-6E8A-4147-A177-3AD203B41FA5}">
                      <a16:colId xmlns:a16="http://schemas.microsoft.com/office/drawing/2014/main" val="1233305389"/>
                    </a:ext>
                  </a:extLst>
                </a:gridCol>
              </a:tblGrid>
              <a:tr h="537212">
                <a:tc>
                  <a:txBody>
                    <a:bodyPr/>
                    <a:lstStyle/>
                    <a:p>
                      <a:pPr algn="ctr"/>
                      <a:r>
                        <a:rPr lang="en-US" sz="2700" dirty="0"/>
                        <a:t>Do not use CQWP</a:t>
                      </a:r>
                      <a:endParaRPr lang="LID4096" sz="2700" dirty="0"/>
                    </a:p>
                  </a:txBody>
                  <a:tcPr marL="132233" marR="132233" marT="66117" marB="66117"/>
                </a:tc>
                <a:tc>
                  <a:txBody>
                    <a:bodyPr/>
                    <a:lstStyle/>
                    <a:p>
                      <a:pPr algn="ctr"/>
                      <a:r>
                        <a:rPr lang="en-US" sz="2700" dirty="0"/>
                        <a:t>Avoid </a:t>
                      </a:r>
                      <a:r>
                        <a:rPr lang="en-US" sz="2700" dirty="0" err="1"/>
                        <a:t>iFrame</a:t>
                      </a:r>
                      <a:endParaRPr lang="LID4096" sz="2700" dirty="0"/>
                    </a:p>
                  </a:txBody>
                  <a:tcPr marL="132233" marR="132233" marT="66117" marB="66117"/>
                </a:tc>
                <a:extLst>
                  <a:ext uri="{0D108BD9-81ED-4DB2-BD59-A6C34878D82A}">
                    <a16:rowId xmlns:a16="http://schemas.microsoft.com/office/drawing/2014/main" val="3406951653"/>
                  </a:ext>
                </a:extLst>
              </a:tr>
              <a:tr h="2562100">
                <a:tc>
                  <a:txBody>
                    <a:bodyPr/>
                    <a:lstStyle/>
                    <a:p>
                      <a:pPr marL="285750" indent="-285750">
                        <a:buFont typeface="Arial" panose="020B0604020202020204" pitchFamily="34" charset="0"/>
                        <a:buChar char="•"/>
                      </a:pPr>
                      <a:r>
                        <a:rPr lang="en-US" sz="2700" dirty="0"/>
                        <a:t>Cross-list queries do not scale.</a:t>
                      </a:r>
                    </a:p>
                    <a:p>
                      <a:pPr marL="285750" indent="-285750">
                        <a:buFont typeface="Arial" panose="020B0604020202020204" pitchFamily="34" charset="0"/>
                        <a:buChar char="•"/>
                      </a:pPr>
                      <a:r>
                        <a:rPr lang="en-US" sz="2700" dirty="0"/>
                        <a:t>Use Content by Search instead.</a:t>
                      </a:r>
                    </a:p>
                  </a:txBody>
                  <a:tcPr marL="132233" marR="132233" marT="66117" marB="66117"/>
                </a:tc>
                <a:tc>
                  <a:txBody>
                    <a:bodyPr/>
                    <a:lstStyle/>
                    <a:p>
                      <a:pPr marL="285750" indent="-285750">
                        <a:buFont typeface="Arial" panose="020B0604020202020204" pitchFamily="34" charset="0"/>
                        <a:buChar char="•"/>
                      </a:pPr>
                      <a:r>
                        <a:rPr lang="en-US" sz="2700" dirty="0" err="1"/>
                        <a:t>iFrames</a:t>
                      </a:r>
                      <a:r>
                        <a:rPr lang="en-US" sz="2700" dirty="0"/>
                        <a:t> are expensive.</a:t>
                      </a:r>
                    </a:p>
                    <a:p>
                      <a:pPr marL="285750" indent="-285750">
                        <a:buFont typeface="Arial" panose="020B0604020202020204" pitchFamily="34" charset="0"/>
                        <a:buChar char="•"/>
                      </a:pPr>
                      <a:r>
                        <a:rPr lang="en-US" sz="2700" dirty="0"/>
                        <a:t>Potential duplicate load of dependencies.</a:t>
                      </a:r>
                    </a:p>
                    <a:p>
                      <a:pPr marL="285750" indent="-285750">
                        <a:buFont typeface="Arial" panose="020B0604020202020204" pitchFamily="34" charset="0"/>
                        <a:buChar char="•"/>
                      </a:pPr>
                      <a:r>
                        <a:rPr lang="en-US" sz="2700" dirty="0"/>
                        <a:t>Don’t work well with mobile.</a:t>
                      </a:r>
                    </a:p>
                    <a:p>
                      <a:pPr marL="285750" indent="-285750">
                        <a:buFont typeface="Arial" panose="020B0604020202020204" pitchFamily="34" charset="0"/>
                        <a:buChar char="•"/>
                      </a:pPr>
                      <a:r>
                        <a:rPr lang="en-US" sz="2700" dirty="0"/>
                        <a:t>Put it below the fold so that it would not render at first view.</a:t>
                      </a:r>
                      <a:endParaRPr lang="LID4096" sz="2700" dirty="0"/>
                    </a:p>
                  </a:txBody>
                  <a:tcPr marL="132233" marR="132233" marT="66117" marB="66117"/>
                </a:tc>
                <a:extLst>
                  <a:ext uri="{0D108BD9-81ED-4DB2-BD59-A6C34878D82A}">
                    <a16:rowId xmlns:a16="http://schemas.microsoft.com/office/drawing/2014/main" val="1311759940"/>
                  </a:ext>
                </a:extLst>
              </a:tr>
            </a:tbl>
          </a:graphicData>
        </a:graphic>
      </p:graphicFrame>
      <p:graphicFrame>
        <p:nvGraphicFramePr>
          <p:cNvPr id="9" name="Table 8">
            <a:extLst>
              <a:ext uri="{FF2B5EF4-FFF2-40B4-BE49-F238E27FC236}">
                <a16:creationId xmlns:a16="http://schemas.microsoft.com/office/drawing/2014/main" id="{1674D8ED-1B93-4014-A836-AADCB26C74F8}"/>
              </a:ext>
            </a:extLst>
          </p:cNvPr>
          <p:cNvGraphicFramePr>
            <a:graphicFrameLocks noGrp="1"/>
          </p:cNvGraphicFramePr>
          <p:nvPr>
            <p:extLst>
              <p:ext uri="{D42A27DB-BD31-4B8C-83A1-F6EECF244321}">
                <p14:modId xmlns:p14="http://schemas.microsoft.com/office/powerpoint/2010/main" val="1342371987"/>
              </p:ext>
            </p:extLst>
          </p:nvPr>
        </p:nvGraphicFramePr>
        <p:xfrm>
          <a:off x="428863" y="3839866"/>
          <a:ext cx="11754038" cy="2321868"/>
        </p:xfrm>
        <a:graphic>
          <a:graphicData uri="http://schemas.openxmlformats.org/drawingml/2006/table">
            <a:tbl>
              <a:tblPr firstRow="1" bandRow="1">
                <a:tableStyleId>{93296810-A885-4BE3-A3E7-6D5BEEA58F35}</a:tableStyleId>
              </a:tblPr>
              <a:tblGrid>
                <a:gridCol w="5877019">
                  <a:extLst>
                    <a:ext uri="{9D8B030D-6E8A-4147-A177-3AD203B41FA5}">
                      <a16:colId xmlns:a16="http://schemas.microsoft.com/office/drawing/2014/main" val="1556200331"/>
                    </a:ext>
                  </a:extLst>
                </a:gridCol>
                <a:gridCol w="5877019">
                  <a:extLst>
                    <a:ext uri="{9D8B030D-6E8A-4147-A177-3AD203B41FA5}">
                      <a16:colId xmlns:a16="http://schemas.microsoft.com/office/drawing/2014/main" val="1233305389"/>
                    </a:ext>
                  </a:extLst>
                </a:gridCol>
              </a:tblGrid>
              <a:tr h="537211">
                <a:tc>
                  <a:txBody>
                    <a:bodyPr/>
                    <a:lstStyle/>
                    <a:p>
                      <a:pPr algn="ctr"/>
                      <a:r>
                        <a:rPr lang="en-US" sz="2700" dirty="0"/>
                        <a:t>Beware </a:t>
                      </a:r>
                      <a:r>
                        <a:rPr lang="en-US" sz="2700" dirty="0" err="1"/>
                        <a:t>jank</a:t>
                      </a:r>
                      <a:endParaRPr lang="LID4096" sz="2700" dirty="0"/>
                    </a:p>
                  </a:txBody>
                  <a:tcPr marL="132233" marR="132233" marT="66117" marB="66117"/>
                </a:tc>
                <a:tc>
                  <a:txBody>
                    <a:bodyPr/>
                    <a:lstStyle/>
                    <a:p>
                      <a:pPr algn="ctr"/>
                      <a:r>
                        <a:rPr lang="en-US" sz="2700" dirty="0"/>
                        <a:t>Don’t do load test</a:t>
                      </a:r>
                      <a:endParaRPr lang="LID4096" sz="2700" dirty="0"/>
                    </a:p>
                  </a:txBody>
                  <a:tcPr marL="132233" marR="132233" marT="66117" marB="66117"/>
                </a:tc>
                <a:extLst>
                  <a:ext uri="{0D108BD9-81ED-4DB2-BD59-A6C34878D82A}">
                    <a16:rowId xmlns:a16="http://schemas.microsoft.com/office/drawing/2014/main" val="3406951653"/>
                  </a:ext>
                </a:extLst>
              </a:tr>
              <a:tr h="1752145">
                <a:tc>
                  <a:txBody>
                    <a:bodyPr/>
                    <a:lstStyle/>
                    <a:p>
                      <a:pPr marL="285750" indent="-285750">
                        <a:buFont typeface="Arial" panose="020B0604020202020204" pitchFamily="34" charset="0"/>
                        <a:buChar char="•"/>
                      </a:pPr>
                      <a:r>
                        <a:rPr lang="en-US" sz="2700" dirty="0"/>
                        <a:t>Rendering content that shifts.</a:t>
                      </a:r>
                    </a:p>
                    <a:p>
                      <a:pPr marL="285750" indent="-285750">
                        <a:buFont typeface="Arial" panose="020B0604020202020204" pitchFamily="34" charset="0"/>
                        <a:buChar char="•"/>
                      </a:pPr>
                      <a:r>
                        <a:rPr lang="en-US" sz="2700" dirty="0"/>
                        <a:t>Avoid redraw, flash.</a:t>
                      </a:r>
                    </a:p>
                    <a:p>
                      <a:pPr marL="285750" indent="-285750">
                        <a:buFont typeface="Arial" panose="020B0604020202020204" pitchFamily="34" charset="0"/>
                        <a:buChar char="•"/>
                      </a:pPr>
                      <a:r>
                        <a:rPr lang="en-US" sz="2700" dirty="0"/>
                        <a:t>Declare height and width.</a:t>
                      </a:r>
                    </a:p>
                    <a:p>
                      <a:pPr marL="285750" indent="-285750">
                        <a:buFont typeface="Arial" panose="020B0604020202020204" pitchFamily="34" charset="0"/>
                        <a:buChar char="•"/>
                      </a:pPr>
                      <a:r>
                        <a:rPr lang="en-US" sz="2700" dirty="0"/>
                        <a:t>Load web font upfront.</a:t>
                      </a:r>
                    </a:p>
                  </a:txBody>
                  <a:tcPr marL="132233" marR="132233" marT="66117" marB="66117"/>
                </a:tc>
                <a:tc>
                  <a:txBody>
                    <a:bodyPr/>
                    <a:lstStyle/>
                    <a:p>
                      <a:pPr marL="285750" indent="-285750">
                        <a:buFont typeface="Arial" panose="020B0604020202020204" pitchFamily="34" charset="0"/>
                        <a:buChar char="•"/>
                      </a:pPr>
                      <a:r>
                        <a:rPr lang="en-US" sz="2700" dirty="0"/>
                        <a:t>Might be throttled.</a:t>
                      </a:r>
                    </a:p>
                    <a:p>
                      <a:pPr marL="285750" indent="-285750">
                        <a:buFont typeface="Arial" panose="020B0604020202020204" pitchFamily="34" charset="0"/>
                        <a:buChar char="•"/>
                      </a:pPr>
                      <a:r>
                        <a:rPr lang="en-US" sz="2700" dirty="0"/>
                        <a:t>More about this later.</a:t>
                      </a:r>
                      <a:endParaRPr lang="LID4096" sz="2700" dirty="0"/>
                    </a:p>
                  </a:txBody>
                  <a:tcPr marL="132233" marR="132233" marT="66117" marB="66117"/>
                </a:tc>
                <a:extLst>
                  <a:ext uri="{0D108BD9-81ED-4DB2-BD59-A6C34878D82A}">
                    <a16:rowId xmlns:a16="http://schemas.microsoft.com/office/drawing/2014/main" val="1311759940"/>
                  </a:ext>
                </a:extLst>
              </a:tr>
            </a:tbl>
          </a:graphicData>
        </a:graphic>
      </p:graphicFrame>
    </p:spTree>
    <p:extLst>
      <p:ext uri="{BB962C8B-B14F-4D97-AF65-F5344CB8AC3E}">
        <p14:creationId xmlns:p14="http://schemas.microsoft.com/office/powerpoint/2010/main" val="2908267803"/>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Page Load Optimization: Words of wisdom</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3376309"/>
          </a:xfrm>
        </p:spPr>
        <p:txBody>
          <a:bodyPr/>
          <a:lstStyle/>
          <a:p>
            <a:r>
              <a:rPr lang="en-US" sz="3200" dirty="0"/>
              <a:t>None of the above recommendations are new.</a:t>
            </a:r>
          </a:p>
          <a:p>
            <a:pPr marL="342900" lvl="1" indent="0">
              <a:spcAft>
                <a:spcPts val="600"/>
              </a:spcAft>
              <a:buNone/>
            </a:pPr>
            <a:r>
              <a:rPr lang="en-US" dirty="0"/>
              <a:t>Was not enforced (We’re getting there).</a:t>
            </a:r>
          </a:p>
          <a:p>
            <a:endParaRPr lang="en-US" sz="3200" dirty="0"/>
          </a:p>
          <a:p>
            <a:r>
              <a:rPr lang="en-US" sz="3200" dirty="0"/>
              <a:t>Suboptimal pages can cause intermittent performance issues based on general usage.</a:t>
            </a:r>
          </a:p>
          <a:p>
            <a:pPr marL="342900" lvl="1" indent="0">
              <a:spcAft>
                <a:spcPts val="600"/>
              </a:spcAft>
              <a:buNone/>
            </a:pPr>
            <a:r>
              <a:rPr lang="en-US" dirty="0"/>
              <a:t>Think about a highway, traffic jams can be caused by construction, but also by the drivers on the road…</a:t>
            </a:r>
          </a:p>
        </p:txBody>
      </p:sp>
    </p:spTree>
    <p:extLst>
      <p:ext uri="{BB962C8B-B14F-4D97-AF65-F5344CB8AC3E}">
        <p14:creationId xmlns:p14="http://schemas.microsoft.com/office/powerpoint/2010/main" val="3440766135"/>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65DB3F3-B1C0-4A47-B824-7B6D35D60263}"/>
              </a:ext>
            </a:extLst>
          </p:cNvPr>
          <p:cNvSpPr>
            <a:spLocks noGrp="1"/>
          </p:cNvSpPr>
          <p:nvPr>
            <p:ph type="body" sz="quarter" idx="10"/>
          </p:nvPr>
        </p:nvSpPr>
        <p:spPr>
          <a:xfrm>
            <a:off x="274320" y="1211262"/>
            <a:ext cx="11734800" cy="4271939"/>
          </a:xfrm>
        </p:spPr>
        <p:txBody>
          <a:bodyPr/>
          <a:lstStyle/>
          <a:p>
            <a:r>
              <a:rPr lang="en-US" dirty="0"/>
              <a:t>What are the main performance issue generators?</a:t>
            </a:r>
          </a:p>
          <a:p>
            <a:pPr lvl="1">
              <a:spcAft>
                <a:spcPts val="600"/>
              </a:spcAft>
            </a:pPr>
            <a:r>
              <a:rPr lang="en-US" dirty="0"/>
              <a:t>Classic pages, structured navigation, complex permission structure.</a:t>
            </a:r>
            <a:br>
              <a:rPr lang="en-US" dirty="0"/>
            </a:br>
            <a:endParaRPr lang="en-US" dirty="0"/>
          </a:p>
          <a:p>
            <a:r>
              <a:rPr lang="en-US" dirty="0"/>
              <a:t>How can you make the page load lighter?</a:t>
            </a:r>
          </a:p>
          <a:p>
            <a:pPr lvl="1">
              <a:spcAft>
                <a:spcPts val="600"/>
              </a:spcAft>
            </a:pPr>
            <a:r>
              <a:rPr lang="en-US" dirty="0"/>
              <a:t>Use modern webparts, JSS/CSS optimization, CSOM/REST optimization</a:t>
            </a:r>
            <a:r>
              <a:rPr lang="en-US"/>
              <a:t>, client-side </a:t>
            </a:r>
            <a:r>
              <a:rPr lang="en-US" dirty="0"/>
              <a:t>caching.</a:t>
            </a:r>
            <a:br>
              <a:rPr lang="en-US" dirty="0"/>
            </a:br>
            <a:endParaRPr lang="en-US" dirty="0"/>
          </a:p>
          <a:p>
            <a:r>
              <a:rPr lang="en-US" dirty="0"/>
              <a:t>What alternatives you have for Structured Navigation?</a:t>
            </a:r>
          </a:p>
          <a:p>
            <a:pPr lvl="1"/>
            <a:r>
              <a:rPr lang="en-US" dirty="0"/>
              <a:t>Managed Navigation, Search-driven Navigation, Custom navigation provider</a:t>
            </a:r>
          </a:p>
        </p:txBody>
      </p:sp>
    </p:spTree>
    <p:extLst>
      <p:ext uri="{BB962C8B-B14F-4D97-AF65-F5344CB8AC3E}">
        <p14:creationId xmlns:p14="http://schemas.microsoft.com/office/powerpoint/2010/main" val="1147957374"/>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3236595-CAC9-445D-9666-E8C18A3531A2}"/>
              </a:ext>
            </a:extLst>
          </p:cNvPr>
          <p:cNvSpPr>
            <a:spLocks noGrp="1"/>
          </p:cNvSpPr>
          <p:nvPr>
            <p:ph type="body" sz="quarter" idx="10"/>
          </p:nvPr>
        </p:nvSpPr>
        <p:spPr>
          <a:xfrm>
            <a:off x="274320" y="1211262"/>
            <a:ext cx="11734800" cy="1791260"/>
          </a:xfrm>
        </p:spPr>
        <p:txBody>
          <a:bodyPr/>
          <a:lstStyle/>
          <a:p>
            <a:r>
              <a:rPr lang="en-US" dirty="0"/>
              <a:t>There are optimization options on all levels.</a:t>
            </a:r>
          </a:p>
          <a:p>
            <a:r>
              <a:rPr lang="en-US" dirty="0"/>
              <a:t>Classic pages, Structured navigation and permissions are the primary performance issue generators.</a:t>
            </a:r>
          </a:p>
        </p:txBody>
      </p:sp>
    </p:spTree>
    <p:extLst>
      <p:ext uri="{BB962C8B-B14F-4D97-AF65-F5344CB8AC3E}">
        <p14:creationId xmlns:p14="http://schemas.microsoft.com/office/powerpoint/2010/main" val="3550844832"/>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Questions?</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27864"/>
          </a:xfrm>
        </p:spPr>
        <p:txBody>
          <a:bodyPr/>
          <a:lstStyle/>
          <a:p>
            <a:endParaRPr lang="en-US" sz="3200" dirty="0"/>
          </a:p>
        </p:txBody>
      </p:sp>
      <p:pic>
        <p:nvPicPr>
          <p:cNvPr id="4" name="Picture 3" descr="A close up of a logo&#10;&#10;Description automatically generated">
            <a:extLst>
              <a:ext uri="{FF2B5EF4-FFF2-40B4-BE49-F238E27FC236}">
                <a16:creationId xmlns:a16="http://schemas.microsoft.com/office/drawing/2014/main" id="{0731460B-E32D-4301-9E25-1504EB9F913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170237" y="449262"/>
            <a:ext cx="6096000" cy="6096000"/>
          </a:xfrm>
          <a:prstGeom prst="rect">
            <a:avLst/>
          </a:prstGeom>
        </p:spPr>
      </p:pic>
    </p:spTree>
    <p:extLst>
      <p:ext uri="{BB962C8B-B14F-4D97-AF65-F5344CB8AC3E}">
        <p14:creationId xmlns:p14="http://schemas.microsoft.com/office/powerpoint/2010/main" val="2669504525"/>
      </p:ext>
    </p:extLst>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solidFill>
                  <a:srgbClr val="FF0000"/>
                </a:solidFill>
              </a:rPr>
              <a:t>Minimize calls to the service (SQL Query/Hits)</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2502223"/>
          </a:xfrm>
        </p:spPr>
        <p:txBody>
          <a:bodyPr/>
          <a:lstStyle/>
          <a:p>
            <a:r>
              <a:rPr lang="en-US" sz="3200" dirty="0"/>
              <a:t>Most important thing to remember.</a:t>
            </a:r>
            <a:br>
              <a:rPr lang="en-US" sz="3200" dirty="0"/>
            </a:br>
            <a:endParaRPr lang="en-US" sz="3200" dirty="0"/>
          </a:p>
          <a:p>
            <a:r>
              <a:rPr lang="en-US" sz="3200" dirty="0"/>
              <a:t>This primarily goes for landing pages:</a:t>
            </a:r>
          </a:p>
          <a:p>
            <a:pPr lvl="1">
              <a:spcAft>
                <a:spcPts val="600"/>
              </a:spcAft>
            </a:pPr>
            <a:r>
              <a:rPr lang="en-US" dirty="0"/>
              <a:t>Cold Load: first load of page, no browser caching</a:t>
            </a:r>
          </a:p>
          <a:p>
            <a:pPr lvl="1">
              <a:spcAft>
                <a:spcPts val="600"/>
              </a:spcAft>
            </a:pPr>
            <a:r>
              <a:rPr lang="en-US" dirty="0"/>
              <a:t>Warm Load: subsequent refresh, with content available in browser cache</a:t>
            </a:r>
          </a:p>
        </p:txBody>
      </p:sp>
    </p:spTree>
    <p:extLst>
      <p:ext uri="{BB962C8B-B14F-4D97-AF65-F5344CB8AC3E}">
        <p14:creationId xmlns:p14="http://schemas.microsoft.com/office/powerpoint/2010/main" val="137503511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F89A1-FFA2-4E7C-A1A6-B57E8238325C}"/>
              </a:ext>
            </a:extLst>
          </p:cNvPr>
          <p:cNvSpPr>
            <a:spLocks noGrp="1"/>
          </p:cNvSpPr>
          <p:nvPr>
            <p:ph type="title"/>
          </p:nvPr>
        </p:nvSpPr>
        <p:spPr/>
        <p:txBody>
          <a:bodyPr/>
          <a:lstStyle/>
          <a:p>
            <a:pPr lvl="0" defTabSz="1511300">
              <a:spcAft>
                <a:spcPct val="35000"/>
              </a:spcAft>
            </a:pPr>
            <a:r>
              <a:rPr lang="en-US" dirty="0"/>
              <a:t>SharePoint Page Diagnostics tool (recap)</a:t>
            </a:r>
          </a:p>
        </p:txBody>
      </p:sp>
      <p:sp>
        <p:nvSpPr>
          <p:cNvPr id="3" name="Text Placeholder 2">
            <a:extLst>
              <a:ext uri="{FF2B5EF4-FFF2-40B4-BE49-F238E27FC236}">
                <a16:creationId xmlns:a16="http://schemas.microsoft.com/office/drawing/2014/main" id="{F791285D-EDD6-42C7-9009-DB5A071D99CE}"/>
              </a:ext>
            </a:extLst>
          </p:cNvPr>
          <p:cNvSpPr>
            <a:spLocks noGrp="1"/>
          </p:cNvSpPr>
          <p:nvPr>
            <p:ph type="body" sz="quarter" idx="10"/>
          </p:nvPr>
        </p:nvSpPr>
        <p:spPr>
          <a:xfrm>
            <a:off x="274638" y="1212850"/>
            <a:ext cx="5943599" cy="3662541"/>
          </a:xfrm>
        </p:spPr>
        <p:txBody>
          <a:bodyPr/>
          <a:lstStyle/>
          <a:p>
            <a:r>
              <a:rPr lang="en-US" sz="3200" dirty="0"/>
              <a:t>Official Microsoft tool to diagnose and troubleshoot page performance </a:t>
            </a:r>
            <a:br>
              <a:rPr lang="en-US" sz="3200" dirty="0"/>
            </a:br>
            <a:r>
              <a:rPr lang="en-US" sz="3200" dirty="0"/>
              <a:t>issues for:</a:t>
            </a:r>
          </a:p>
          <a:p>
            <a:pPr lvl="1">
              <a:spcAft>
                <a:spcPts val="600"/>
              </a:spcAft>
            </a:pPr>
            <a:r>
              <a:rPr lang="en-US" dirty="0"/>
              <a:t>Developers of customization: to check best practices.</a:t>
            </a:r>
          </a:p>
          <a:p>
            <a:pPr lvl="1">
              <a:spcAft>
                <a:spcPts val="600"/>
              </a:spcAft>
            </a:pPr>
            <a:r>
              <a:rPr lang="en-US" dirty="0"/>
              <a:t>Power Users: to report issues.</a:t>
            </a:r>
          </a:p>
          <a:p>
            <a:pPr lvl="1">
              <a:spcAft>
                <a:spcPts val="600"/>
              </a:spcAft>
            </a:pPr>
            <a:r>
              <a:rPr lang="en-US" dirty="0"/>
              <a:t>Admins: to narrow down issues.</a:t>
            </a:r>
          </a:p>
        </p:txBody>
      </p:sp>
      <p:sp>
        <p:nvSpPr>
          <p:cNvPr id="4" name="Picture Placeholder 3">
            <a:extLst>
              <a:ext uri="{FF2B5EF4-FFF2-40B4-BE49-F238E27FC236}">
                <a16:creationId xmlns:a16="http://schemas.microsoft.com/office/drawing/2014/main" id="{A1912473-8435-44BC-BCF6-9183CAAC0E8E}"/>
              </a:ext>
            </a:extLst>
          </p:cNvPr>
          <p:cNvSpPr>
            <a:spLocks noGrp="1"/>
          </p:cNvSpPr>
          <p:nvPr>
            <p:ph type="pic" sz="quarter" idx="11"/>
          </p:nvPr>
        </p:nvSpPr>
        <p:spPr/>
      </p:sp>
      <p:pic>
        <p:nvPicPr>
          <p:cNvPr id="5" name="Picture 4">
            <a:extLst>
              <a:ext uri="{FF2B5EF4-FFF2-40B4-BE49-F238E27FC236}">
                <a16:creationId xmlns:a16="http://schemas.microsoft.com/office/drawing/2014/main" id="{DC54E43F-D2ED-417A-81FA-71B50E870D53}"/>
              </a:ext>
            </a:extLst>
          </p:cNvPr>
          <p:cNvPicPr>
            <a:picLocks noChangeAspect="1"/>
          </p:cNvPicPr>
          <p:nvPr/>
        </p:nvPicPr>
        <p:blipFill>
          <a:blip r:embed="rId3"/>
          <a:stretch>
            <a:fillRect/>
          </a:stretch>
        </p:blipFill>
        <p:spPr>
          <a:xfrm>
            <a:off x="6880923" y="1266739"/>
            <a:ext cx="4617594" cy="5355274"/>
          </a:xfrm>
          <a:prstGeom prst="rect">
            <a:avLst/>
          </a:prstGeom>
        </p:spPr>
      </p:pic>
    </p:spTree>
    <p:extLst>
      <p:ext uri="{BB962C8B-B14F-4D97-AF65-F5344CB8AC3E}">
        <p14:creationId xmlns:p14="http://schemas.microsoft.com/office/powerpoint/2010/main" val="260759442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Office 365 Front Door</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5025991"/>
          </a:xfrm>
        </p:spPr>
        <p:txBody>
          <a:bodyPr/>
          <a:lstStyle/>
          <a:p>
            <a:r>
              <a:rPr lang="en-US" sz="3200" dirty="0"/>
              <a:t>The O365 version of Azure Front Door.</a:t>
            </a:r>
          </a:p>
          <a:p>
            <a:r>
              <a:rPr lang="en-US" dirty="0"/>
              <a:t>Worldwide network of servers and software.</a:t>
            </a:r>
          </a:p>
          <a:p>
            <a:pPr lvl="1">
              <a:spcAft>
                <a:spcPts val="600"/>
              </a:spcAft>
            </a:pPr>
            <a:r>
              <a:rPr lang="en-US" dirty="0"/>
              <a:t>Microsoft leased or owned facilities:</a:t>
            </a:r>
          </a:p>
          <a:p>
            <a:pPr lvl="1">
              <a:spcAft>
                <a:spcPts val="600"/>
              </a:spcAft>
            </a:pPr>
            <a:r>
              <a:rPr lang="en-US" dirty="0"/>
              <a:t>Content delivery network (CDN) servers.</a:t>
            </a:r>
          </a:p>
          <a:p>
            <a:pPr lvl="1">
              <a:spcAft>
                <a:spcPts val="600"/>
              </a:spcAft>
            </a:pPr>
            <a:r>
              <a:rPr lang="en-US" dirty="0"/>
              <a:t>Dynamic Compute Servers.</a:t>
            </a:r>
          </a:p>
          <a:p>
            <a:pPr lvl="1">
              <a:spcAft>
                <a:spcPts val="600"/>
              </a:spcAft>
            </a:pPr>
            <a:r>
              <a:rPr lang="en-US" dirty="0"/>
              <a:t>Traffic Management appliances.</a:t>
            </a:r>
          </a:p>
          <a:p>
            <a:pPr lvl="1">
              <a:spcAft>
                <a:spcPts val="600"/>
              </a:spcAft>
            </a:pPr>
            <a:r>
              <a:rPr lang="en-US" dirty="0"/>
              <a:t>Microsoft shared services (Active Directory Domain Services (AD DS)).</a:t>
            </a:r>
          </a:p>
          <a:p>
            <a:pPr lvl="1">
              <a:spcAft>
                <a:spcPts val="600"/>
              </a:spcAft>
            </a:pPr>
            <a:r>
              <a:rPr lang="en-US" dirty="0"/>
              <a:t>Domain Name System (DNS).</a:t>
            </a:r>
          </a:p>
          <a:p>
            <a:pPr lvl="1">
              <a:spcAft>
                <a:spcPts val="600"/>
              </a:spcAft>
            </a:pPr>
            <a:r>
              <a:rPr lang="en-US" dirty="0"/>
              <a:t>Domain-Specific Language (DSL).</a:t>
            </a:r>
          </a:p>
          <a:p>
            <a:pPr lvl="1">
              <a:spcAft>
                <a:spcPts val="600"/>
              </a:spcAft>
            </a:pPr>
            <a:r>
              <a:rPr lang="en-US" dirty="0"/>
              <a:t>Etc.</a:t>
            </a:r>
          </a:p>
        </p:txBody>
      </p:sp>
    </p:spTree>
    <p:extLst>
      <p:ext uri="{BB962C8B-B14F-4D97-AF65-F5344CB8AC3E}">
        <p14:creationId xmlns:p14="http://schemas.microsoft.com/office/powerpoint/2010/main" val="51251515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Office 365 Front Door: Concept</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83264"/>
          </a:xfrm>
        </p:spPr>
        <p:txBody>
          <a:bodyPr/>
          <a:lstStyle/>
          <a:p>
            <a:endParaRPr lang="en-US" dirty="0"/>
          </a:p>
        </p:txBody>
      </p:sp>
      <p:pic>
        <p:nvPicPr>
          <p:cNvPr id="4" name="Picture 3">
            <a:extLst>
              <a:ext uri="{FF2B5EF4-FFF2-40B4-BE49-F238E27FC236}">
                <a16:creationId xmlns:a16="http://schemas.microsoft.com/office/drawing/2014/main" id="{655C5224-72ED-413B-8BC9-DB4D337E0D91}"/>
              </a:ext>
            </a:extLst>
          </p:cNvPr>
          <p:cNvPicPr/>
          <p:nvPr/>
        </p:nvPicPr>
        <p:blipFill>
          <a:blip r:embed="rId2"/>
          <a:stretch>
            <a:fillRect/>
          </a:stretch>
        </p:blipFill>
        <p:spPr>
          <a:xfrm>
            <a:off x="1346005" y="1363663"/>
            <a:ext cx="9744463" cy="5188678"/>
          </a:xfrm>
          <a:prstGeom prst="rect">
            <a:avLst/>
          </a:prstGeom>
        </p:spPr>
      </p:pic>
    </p:spTree>
    <p:extLst>
      <p:ext uri="{BB962C8B-B14F-4D97-AF65-F5344CB8AC3E}">
        <p14:creationId xmlns:p14="http://schemas.microsoft.com/office/powerpoint/2010/main" val="4158499290"/>
      </p:ext>
    </p:extLst>
  </p:cSld>
  <p:clrMapOvr>
    <a:masterClrMapping/>
  </p:clrMapOvr>
  <p:transition>
    <p:fade/>
  </p:transition>
</p:sld>
</file>

<file path=ppt/theme/theme1.xml><?xml version="1.0" encoding="utf-8"?>
<a:theme xmlns:a="http://schemas.openxmlformats.org/drawingml/2006/main" name="Slide Order Exampl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odule template" id="{0F41D343-72B8-4F27-8EC4-8A2E56273551}" vid="{67D1FF83-C394-4E82-AEDF-1865860FD18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83F9D5428100E458EE3E49AEB1890D3" ma:contentTypeVersion="10" ma:contentTypeDescription="Create a new document." ma:contentTypeScope="" ma:versionID="d1fc14dfa44414840a2be51c2b22cc34">
  <xsd:schema xmlns:xsd="http://www.w3.org/2001/XMLSchema" xmlns:xs="http://www.w3.org/2001/XMLSchema" xmlns:p="http://schemas.microsoft.com/office/2006/metadata/properties" xmlns:ns2="4454d237-2f1a-4a44-9593-c0a147297c82" xmlns:ns3="d9f541ca-7415-4df0-a6fe-7619333d4eec" targetNamespace="http://schemas.microsoft.com/office/2006/metadata/properties" ma:root="true" ma:fieldsID="209a78c2b81a7e6b7ad6abb6e07e5f76" ns2:_="" ns3:_="">
    <xsd:import namespace="4454d237-2f1a-4a44-9593-c0a147297c82"/>
    <xsd:import namespace="d9f541ca-7415-4df0-a6fe-7619333d4eec"/>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454d237-2f1a-4a44-9593-c0a147297c8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9f541ca-7415-4df0-a6fe-7619333d4eec"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4454d237-2f1a-4a44-9593-c0a147297c82"/>
    <ds:schemaRef ds:uri="http://purl.org/dc/terms/"/>
    <ds:schemaRef ds:uri="http://schemas.openxmlformats.org/package/2006/metadata/core-properties"/>
    <ds:schemaRef ds:uri="d9f541ca-7415-4df0-a6fe-7619333d4eec"/>
    <ds:schemaRef ds:uri="http://www.w3.org/XML/1998/namespace"/>
    <ds:schemaRef ds:uri="http://purl.org/dc/dcmitype/"/>
  </ds:schemaRefs>
</ds:datastoreItem>
</file>

<file path=customXml/itemProps3.xml><?xml version="1.0" encoding="utf-8"?>
<ds:datastoreItem xmlns:ds="http://schemas.openxmlformats.org/officeDocument/2006/customXml" ds:itemID="{EE4D768A-D691-4E6D-8529-A4CBA7815EF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454d237-2f1a-4a44-9593-c0a147297c82"/>
    <ds:schemaRef ds:uri="d9f541ca-7415-4df0-a6fe-7619333d4ee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WPLUS_Module template</Template>
  <TotalTime>83</TotalTime>
  <Words>5019</Words>
  <Application>Microsoft Office PowerPoint</Application>
  <PresentationFormat>Custom</PresentationFormat>
  <Paragraphs>597</Paragraphs>
  <Slides>56</Slides>
  <Notes>39</Notes>
  <HiddenSlides>2</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56</vt:i4>
      </vt:variant>
    </vt:vector>
  </HeadingPairs>
  <TitlesOfParts>
    <vt:vector size="65" baseType="lpstr">
      <vt:lpstr>Arial</vt:lpstr>
      <vt:lpstr>Calibri Light</vt:lpstr>
      <vt:lpstr>Consolas</vt:lpstr>
      <vt:lpstr>Courier New</vt:lpstr>
      <vt:lpstr>Segoe UI</vt:lpstr>
      <vt:lpstr>Segoe UI Light</vt:lpstr>
      <vt:lpstr>Wingdings</vt:lpstr>
      <vt:lpstr>Wingdings 2</vt:lpstr>
      <vt:lpstr>Slide Order Example</vt:lpstr>
      <vt:lpstr>Page load optimization</vt:lpstr>
      <vt:lpstr>PowerPoint Presentation</vt:lpstr>
      <vt:lpstr>PowerPoint Presentation</vt:lpstr>
      <vt:lpstr>PowerPoint Presentation</vt:lpstr>
      <vt:lpstr>Lesson 1: Page load optimization</vt:lpstr>
      <vt:lpstr>Minimize calls to the service (SQL Query/Hits)</vt:lpstr>
      <vt:lpstr>SharePoint Page Diagnostics tool (recap)</vt:lpstr>
      <vt:lpstr>Office 365 Front Door</vt:lpstr>
      <vt:lpstr>Office 365 Front Door: Concept</vt:lpstr>
      <vt:lpstr>Office 365 Front Door: Concept (cont.)</vt:lpstr>
      <vt:lpstr>Azure Front Door: Implementation concepts</vt:lpstr>
      <vt:lpstr>Azure Front Door: Implementation concepts (cont.)</vt:lpstr>
      <vt:lpstr>Azure Front Door: Implementation concepts (cont.)</vt:lpstr>
      <vt:lpstr>Azure Front Door: Implementation concepts (cont.)</vt:lpstr>
      <vt:lpstr>Azure Front Door: Implementation concepts (cont.)</vt:lpstr>
      <vt:lpstr>Express Route: Concept </vt:lpstr>
      <vt:lpstr>Express Route: When to recommend?</vt:lpstr>
      <vt:lpstr>CDN: Content Delivery Network</vt:lpstr>
      <vt:lpstr>CDN: Private vs. Public vs. Public Common</vt:lpstr>
      <vt:lpstr>CDN: Public CDN Overview</vt:lpstr>
      <vt:lpstr>CDN: Public CDN overview (cont.)</vt:lpstr>
      <vt:lpstr>CDN: Private CDN Overview</vt:lpstr>
      <vt:lpstr>CDN: Private CDN Overview (cont.)</vt:lpstr>
      <vt:lpstr>CDN: Private CDN Overview (cont.)</vt:lpstr>
      <vt:lpstr>CDN: What goes to CDN?</vt:lpstr>
      <vt:lpstr>CDN: What goes to CDN? (cont.)</vt:lpstr>
      <vt:lpstr>CDN: Public placeholder</vt:lpstr>
      <vt:lpstr>CDN: Private placeholder</vt:lpstr>
      <vt:lpstr>CDN: Command Set</vt:lpstr>
      <vt:lpstr>Navigation: Structured Navigation</vt:lpstr>
      <vt:lpstr>Navigation: Structured Navigation Caching</vt:lpstr>
      <vt:lpstr>Navigation: Security trimming</vt:lpstr>
      <vt:lpstr>Navigation: Alternatives to Structured Navigation</vt:lpstr>
      <vt:lpstr>Navigation: Managed Navigation</vt:lpstr>
      <vt:lpstr>Navigation: Managed Navigation (cont.)</vt:lpstr>
      <vt:lpstr>Navigation: Search driven navigation</vt:lpstr>
      <vt:lpstr>Navigation: Option comparison</vt:lpstr>
      <vt:lpstr>Navigation: Long term solution</vt:lpstr>
      <vt:lpstr>Permissions: How they affect performance?</vt:lpstr>
      <vt:lpstr>Permission: How to optimize permissions?</vt:lpstr>
      <vt:lpstr>Browser: What to use with SPO?</vt:lpstr>
      <vt:lpstr>Browser: Why use Microsoft Edge/Chrome over IE11?</vt:lpstr>
      <vt:lpstr>Page load optimization: Modernization Scanner</vt:lpstr>
      <vt:lpstr>Page load optimization: Lighter customizations</vt:lpstr>
      <vt:lpstr>Page load optimization: Lighter customizations</vt:lpstr>
      <vt:lpstr>Page load optimization: Lighter customizations</vt:lpstr>
      <vt:lpstr>Page load optimization: Lighter customizations</vt:lpstr>
      <vt:lpstr>Page load optimization: Use the O365 portfolio</vt:lpstr>
      <vt:lpstr>Page load optimization: Rules 101</vt:lpstr>
      <vt:lpstr>Page load optimization: Rules 101 (cont.)</vt:lpstr>
      <vt:lpstr>Page load optimization: Rules 101 (cont.)</vt:lpstr>
      <vt:lpstr>Page Load Optimization: Words of wisdom</vt:lpstr>
      <vt:lpstr>PowerPoint Presentation</vt:lpstr>
      <vt:lpstr>PowerPoint Presentation</vt:lpstr>
      <vt:lpstr>Questions?</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&lt;&lt;Module Title&gt;&gt;</dc:title>
  <dc:subject>&lt;Speech title here&gt;</dc:subject>
  <dc:creator>Zsolt Illes</dc:creator>
  <cp:keywords>MSVID, Brand Guidelines, Branding, Visual Identity, grid</cp:keywords>
  <dc:description>Template: Maryfj_x000d_
Formatting: _x000d_
Audience Type:</dc:description>
  <cp:lastModifiedBy>Zsolt Illes</cp:lastModifiedBy>
  <cp:revision>42</cp:revision>
  <dcterms:created xsi:type="dcterms:W3CDTF">2019-12-16T05:33:16Z</dcterms:created>
  <dcterms:modified xsi:type="dcterms:W3CDTF">2019-12-17T07:52:43Z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0x010100D83F9D5428100E458EE3E49AEB1890D3</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2754a9ec-6a22-4e27-a734-760aaf672757</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Ref">
    <vt:lpwstr>https://api.informationprotection.azure.com/api/72f988bf-86f1-41af-91ab-2d7cd011db47</vt:lpwstr>
  </property>
  <property fmtid="{D5CDD505-2E9C-101B-9397-08002B2CF9AE}" pid="15" name="MSIP_Label_f42aa342-8706-4288-bd11-ebb85995028c_SetDate">
    <vt:lpwstr>2017-10-04T13:15:56.0607831-07:00</vt:lpwstr>
  </property>
  <property fmtid="{D5CDD505-2E9C-101B-9397-08002B2CF9AE}" pid="16" name="MSIP_Label_f42aa342-8706-4288-bd11-ebb85995028c_Name">
    <vt:lpwstr>General</vt:lpwstr>
  </property>
  <property fmtid="{D5CDD505-2E9C-101B-9397-08002B2CF9AE}" pid="17" name="MSIP_Label_f42aa342-8706-4288-bd11-ebb85995028c_Extended_MSFT_Method">
    <vt:lpwstr>Automatic</vt:lpwstr>
  </property>
  <property fmtid="{D5CDD505-2E9C-101B-9397-08002B2CF9AE}" pid="18" name="Sensitivity">
    <vt:lpwstr>General</vt:lpwstr>
  </property>
</Properties>
</file>

<file path=docProps/thumbnail.jpeg>
</file>